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2" r:id="rId17"/>
    <p:sldId id="271" r:id="rId18"/>
    <p:sldId id="273" r:id="rId19"/>
    <p:sldId id="280" r:id="rId20"/>
    <p:sldId id="281" r:id="rId21"/>
    <p:sldId id="282" r:id="rId22"/>
    <p:sldId id="283" r:id="rId23"/>
    <p:sldId id="284" r:id="rId24"/>
    <p:sldId id="285" r:id="rId25"/>
    <p:sldId id="286" r:id="rId26"/>
    <p:sldId id="287" r:id="rId27"/>
    <p:sldId id="288" r:id="rId28"/>
    <p:sldId id="274" r:id="rId29"/>
    <p:sldId id="275" r:id="rId30"/>
    <p:sldId id="276" r:id="rId31"/>
    <p:sldId id="279" r:id="rId32"/>
    <p:sldId id="278" r:id="rId33"/>
    <p:sldId id="277" r:id="rId34"/>
    <p:sldId id="289" r:id="rId35"/>
    <p:sldId id="290" r:id="rId36"/>
    <p:sldId id="291" r:id="rId3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A02FEF-3741-4CA0-AF47-9A96E56ABC4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6C6B626-03BD-4C32-BD8F-7A7E92E5B26C}">
      <dgm:prSet/>
      <dgm:spPr/>
      <dgm:t>
        <a:bodyPr/>
        <a:lstStyle/>
        <a:p>
          <a:pPr>
            <a:lnSpc>
              <a:spcPct val="100000"/>
            </a:lnSpc>
          </a:pPr>
          <a:r>
            <a:rPr lang="pt-BR"/>
            <a:t>Histórico</a:t>
          </a:r>
          <a:endParaRPr lang="en-US"/>
        </a:p>
      </dgm:t>
    </dgm:pt>
    <dgm:pt modelId="{79607855-1148-4671-A632-C084FFBE8846}" type="parTrans" cxnId="{B5A71D8A-032F-46BE-B74D-A641335F88B0}">
      <dgm:prSet/>
      <dgm:spPr/>
      <dgm:t>
        <a:bodyPr/>
        <a:lstStyle/>
        <a:p>
          <a:endParaRPr lang="en-US"/>
        </a:p>
      </dgm:t>
    </dgm:pt>
    <dgm:pt modelId="{3BE29B83-074E-47AB-8285-4A7A4759E1F7}" type="sibTrans" cxnId="{B5A71D8A-032F-46BE-B74D-A641335F88B0}">
      <dgm:prSet/>
      <dgm:spPr/>
      <dgm:t>
        <a:bodyPr/>
        <a:lstStyle/>
        <a:p>
          <a:endParaRPr lang="en-US"/>
        </a:p>
      </dgm:t>
    </dgm:pt>
    <dgm:pt modelId="{B4CE7ED4-0245-4C75-858A-EEE8FC286423}">
      <dgm:prSet/>
      <dgm:spPr/>
      <dgm:t>
        <a:bodyPr/>
        <a:lstStyle/>
        <a:p>
          <a:pPr>
            <a:lnSpc>
              <a:spcPct val="100000"/>
            </a:lnSpc>
          </a:pPr>
          <a:r>
            <a:rPr lang="pt-BR"/>
            <a:t>Definição</a:t>
          </a:r>
          <a:endParaRPr lang="en-US"/>
        </a:p>
      </dgm:t>
    </dgm:pt>
    <dgm:pt modelId="{294529C3-2557-4A7B-8086-C520634D6707}" type="parTrans" cxnId="{706B3F72-32EC-4FE7-A5EA-CC457AE90A90}">
      <dgm:prSet/>
      <dgm:spPr/>
      <dgm:t>
        <a:bodyPr/>
        <a:lstStyle/>
        <a:p>
          <a:endParaRPr lang="en-US"/>
        </a:p>
      </dgm:t>
    </dgm:pt>
    <dgm:pt modelId="{55C88D54-CD48-4D3B-85AA-3A5B16B24C8D}" type="sibTrans" cxnId="{706B3F72-32EC-4FE7-A5EA-CC457AE90A90}">
      <dgm:prSet/>
      <dgm:spPr/>
      <dgm:t>
        <a:bodyPr/>
        <a:lstStyle/>
        <a:p>
          <a:endParaRPr lang="en-US"/>
        </a:p>
      </dgm:t>
    </dgm:pt>
    <dgm:pt modelId="{38AA8F16-284C-4998-A83D-A7FF768E90A7}">
      <dgm:prSet/>
      <dgm:spPr/>
      <dgm:t>
        <a:bodyPr/>
        <a:lstStyle/>
        <a:p>
          <a:pPr>
            <a:lnSpc>
              <a:spcPct val="100000"/>
            </a:lnSpc>
          </a:pPr>
          <a:r>
            <a:rPr lang="pt-BR"/>
            <a:t>Diretrizes</a:t>
          </a:r>
          <a:endParaRPr lang="en-US"/>
        </a:p>
      </dgm:t>
    </dgm:pt>
    <dgm:pt modelId="{1684D14B-259F-4267-B84E-9878DD9C4BCD}" type="parTrans" cxnId="{51513A73-9020-421C-970D-7719DC24DF1B}">
      <dgm:prSet/>
      <dgm:spPr/>
      <dgm:t>
        <a:bodyPr/>
        <a:lstStyle/>
        <a:p>
          <a:endParaRPr lang="en-US"/>
        </a:p>
      </dgm:t>
    </dgm:pt>
    <dgm:pt modelId="{06B8BFF0-D346-42B1-8C18-39029E993F9E}" type="sibTrans" cxnId="{51513A73-9020-421C-970D-7719DC24DF1B}">
      <dgm:prSet/>
      <dgm:spPr/>
      <dgm:t>
        <a:bodyPr/>
        <a:lstStyle/>
        <a:p>
          <a:endParaRPr lang="en-US"/>
        </a:p>
      </dgm:t>
    </dgm:pt>
    <dgm:pt modelId="{C09276EC-644F-4C2D-ACB0-F78C6AEDC213}">
      <dgm:prSet/>
      <dgm:spPr/>
      <dgm:t>
        <a:bodyPr/>
        <a:lstStyle/>
        <a:p>
          <a:pPr>
            <a:lnSpc>
              <a:spcPct val="100000"/>
            </a:lnSpc>
          </a:pPr>
          <a:r>
            <a:rPr lang="pt-BR"/>
            <a:t>Equipe</a:t>
          </a:r>
          <a:endParaRPr lang="en-US"/>
        </a:p>
      </dgm:t>
    </dgm:pt>
    <dgm:pt modelId="{35CA977A-4602-4691-A31C-85FA9DEB06A7}" type="parTrans" cxnId="{5F340A7F-45B8-44BA-BE9A-F2AD6D218719}">
      <dgm:prSet/>
      <dgm:spPr/>
      <dgm:t>
        <a:bodyPr/>
        <a:lstStyle/>
        <a:p>
          <a:endParaRPr lang="en-US"/>
        </a:p>
      </dgm:t>
    </dgm:pt>
    <dgm:pt modelId="{7C945EEE-EBF4-47C4-833D-8203698E1F24}" type="sibTrans" cxnId="{5F340A7F-45B8-44BA-BE9A-F2AD6D218719}">
      <dgm:prSet/>
      <dgm:spPr/>
      <dgm:t>
        <a:bodyPr/>
        <a:lstStyle/>
        <a:p>
          <a:endParaRPr lang="en-US"/>
        </a:p>
      </dgm:t>
    </dgm:pt>
    <dgm:pt modelId="{4B40B17D-979A-4934-812E-0A3557AA1EBE}" type="pres">
      <dgm:prSet presAssocID="{49A02FEF-3741-4CA0-AF47-9A96E56ABC48}" presName="root" presStyleCnt="0">
        <dgm:presLayoutVars>
          <dgm:dir/>
          <dgm:resizeHandles val="exact"/>
        </dgm:presLayoutVars>
      </dgm:prSet>
      <dgm:spPr/>
    </dgm:pt>
    <dgm:pt modelId="{31989E43-7D38-4ADD-BB02-7E63732F385E}" type="pres">
      <dgm:prSet presAssocID="{F6C6B626-03BD-4C32-BD8F-7A7E92E5B26C}" presName="compNode" presStyleCnt="0"/>
      <dgm:spPr/>
    </dgm:pt>
    <dgm:pt modelId="{50D06402-2C77-4EE4-81EF-BC1DA7039285}" type="pres">
      <dgm:prSet presAssocID="{F6C6B626-03BD-4C32-BD8F-7A7E92E5B26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vros"/>
        </a:ext>
      </dgm:extLst>
    </dgm:pt>
    <dgm:pt modelId="{A681DC4A-FF77-4701-BF2C-30AD579000D2}" type="pres">
      <dgm:prSet presAssocID="{F6C6B626-03BD-4C32-BD8F-7A7E92E5B26C}" presName="spaceRect" presStyleCnt="0"/>
      <dgm:spPr/>
    </dgm:pt>
    <dgm:pt modelId="{C2410A85-8070-4847-A563-D0EADEDD60A6}" type="pres">
      <dgm:prSet presAssocID="{F6C6B626-03BD-4C32-BD8F-7A7E92E5B26C}" presName="textRect" presStyleLbl="revTx" presStyleIdx="0" presStyleCnt="4">
        <dgm:presLayoutVars>
          <dgm:chMax val="1"/>
          <dgm:chPref val="1"/>
        </dgm:presLayoutVars>
      </dgm:prSet>
      <dgm:spPr/>
    </dgm:pt>
    <dgm:pt modelId="{A4497AAC-3107-4CC7-BCF0-7A51F08E2ECE}" type="pres">
      <dgm:prSet presAssocID="{3BE29B83-074E-47AB-8285-4A7A4759E1F7}" presName="sibTrans" presStyleCnt="0"/>
      <dgm:spPr/>
    </dgm:pt>
    <dgm:pt modelId="{D1E2EEAB-B8B0-4C9A-87EB-F1E720C64061}" type="pres">
      <dgm:prSet presAssocID="{B4CE7ED4-0245-4C75-858A-EEE8FC286423}" presName="compNode" presStyleCnt="0"/>
      <dgm:spPr/>
    </dgm:pt>
    <dgm:pt modelId="{7B48F79A-FA76-4EB8-81EA-54F941607E09}" type="pres">
      <dgm:prSet presAssocID="{B4CE7ED4-0245-4C75-858A-EEE8FC28642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o"/>
        </a:ext>
      </dgm:extLst>
    </dgm:pt>
    <dgm:pt modelId="{BDFC42B3-C57F-4307-96C5-76B521F9CD09}" type="pres">
      <dgm:prSet presAssocID="{B4CE7ED4-0245-4C75-858A-EEE8FC286423}" presName="spaceRect" presStyleCnt="0"/>
      <dgm:spPr/>
    </dgm:pt>
    <dgm:pt modelId="{AC59DC31-BB32-4A6F-9CD0-A0F13ABDF0FD}" type="pres">
      <dgm:prSet presAssocID="{B4CE7ED4-0245-4C75-858A-EEE8FC286423}" presName="textRect" presStyleLbl="revTx" presStyleIdx="1" presStyleCnt="4">
        <dgm:presLayoutVars>
          <dgm:chMax val="1"/>
          <dgm:chPref val="1"/>
        </dgm:presLayoutVars>
      </dgm:prSet>
      <dgm:spPr/>
    </dgm:pt>
    <dgm:pt modelId="{4F3F94D3-8EBA-445A-9BF2-BB3CAC179C90}" type="pres">
      <dgm:prSet presAssocID="{55C88D54-CD48-4D3B-85AA-3A5B16B24C8D}" presName="sibTrans" presStyleCnt="0"/>
      <dgm:spPr/>
    </dgm:pt>
    <dgm:pt modelId="{9EFB41D2-19EF-4441-AEC8-F01B47F62E6B}" type="pres">
      <dgm:prSet presAssocID="{38AA8F16-284C-4998-A83D-A7FF768E90A7}" presName="compNode" presStyleCnt="0"/>
      <dgm:spPr/>
    </dgm:pt>
    <dgm:pt modelId="{BACE8473-00EF-4E4B-AA3C-C9B6F81FC286}" type="pres">
      <dgm:prSet presAssocID="{38AA8F16-284C-4998-A83D-A7FF768E90A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sta de Verificação"/>
        </a:ext>
      </dgm:extLst>
    </dgm:pt>
    <dgm:pt modelId="{0ED2CB6A-D826-4980-AEEC-5B912D7E4C1C}" type="pres">
      <dgm:prSet presAssocID="{38AA8F16-284C-4998-A83D-A7FF768E90A7}" presName="spaceRect" presStyleCnt="0"/>
      <dgm:spPr/>
    </dgm:pt>
    <dgm:pt modelId="{8ECE66A3-6FDE-43BD-AD8E-31D3F29F186A}" type="pres">
      <dgm:prSet presAssocID="{38AA8F16-284C-4998-A83D-A7FF768E90A7}" presName="textRect" presStyleLbl="revTx" presStyleIdx="2" presStyleCnt="4">
        <dgm:presLayoutVars>
          <dgm:chMax val="1"/>
          <dgm:chPref val="1"/>
        </dgm:presLayoutVars>
      </dgm:prSet>
      <dgm:spPr/>
    </dgm:pt>
    <dgm:pt modelId="{8496E239-337E-46AE-BA9B-4F7D15BF1AE6}" type="pres">
      <dgm:prSet presAssocID="{06B8BFF0-D346-42B1-8C18-39029E993F9E}" presName="sibTrans" presStyleCnt="0"/>
      <dgm:spPr/>
    </dgm:pt>
    <dgm:pt modelId="{593F24A8-F21F-42CE-9B63-3663BCC33885}" type="pres">
      <dgm:prSet presAssocID="{C09276EC-644F-4C2D-ACB0-F78C6AEDC213}" presName="compNode" presStyleCnt="0"/>
      <dgm:spPr/>
    </dgm:pt>
    <dgm:pt modelId="{D7F8030B-ABB3-4C63-A2CF-C3AA82C6802F}" type="pres">
      <dgm:prSet presAssocID="{C09276EC-644F-4C2D-ACB0-F78C6AEDC21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rupo de homens"/>
        </a:ext>
      </dgm:extLst>
    </dgm:pt>
    <dgm:pt modelId="{EBAF3E9A-816B-4E8B-8EAB-A55BD7DDEE35}" type="pres">
      <dgm:prSet presAssocID="{C09276EC-644F-4C2D-ACB0-F78C6AEDC213}" presName="spaceRect" presStyleCnt="0"/>
      <dgm:spPr/>
    </dgm:pt>
    <dgm:pt modelId="{9A06A871-71B6-4299-B9C8-143107B902ED}" type="pres">
      <dgm:prSet presAssocID="{C09276EC-644F-4C2D-ACB0-F78C6AEDC213}" presName="textRect" presStyleLbl="revTx" presStyleIdx="3" presStyleCnt="4">
        <dgm:presLayoutVars>
          <dgm:chMax val="1"/>
          <dgm:chPref val="1"/>
        </dgm:presLayoutVars>
      </dgm:prSet>
      <dgm:spPr/>
    </dgm:pt>
  </dgm:ptLst>
  <dgm:cxnLst>
    <dgm:cxn modelId="{75714A18-333B-4141-B70A-3D3193FBA9CF}" type="presOf" srcId="{49A02FEF-3741-4CA0-AF47-9A96E56ABC48}" destId="{4B40B17D-979A-4934-812E-0A3557AA1EBE}" srcOrd="0" destOrd="0" presId="urn:microsoft.com/office/officeart/2018/2/layout/IconLabelList"/>
    <dgm:cxn modelId="{D2AE9946-7105-4B44-B5A9-A9B7F4CB9B14}" type="presOf" srcId="{B4CE7ED4-0245-4C75-858A-EEE8FC286423}" destId="{AC59DC31-BB32-4A6F-9CD0-A0F13ABDF0FD}" srcOrd="0" destOrd="0" presId="urn:microsoft.com/office/officeart/2018/2/layout/IconLabelList"/>
    <dgm:cxn modelId="{706B3F72-32EC-4FE7-A5EA-CC457AE90A90}" srcId="{49A02FEF-3741-4CA0-AF47-9A96E56ABC48}" destId="{B4CE7ED4-0245-4C75-858A-EEE8FC286423}" srcOrd="1" destOrd="0" parTransId="{294529C3-2557-4A7B-8086-C520634D6707}" sibTransId="{55C88D54-CD48-4D3B-85AA-3A5B16B24C8D}"/>
    <dgm:cxn modelId="{51513A73-9020-421C-970D-7719DC24DF1B}" srcId="{49A02FEF-3741-4CA0-AF47-9A96E56ABC48}" destId="{38AA8F16-284C-4998-A83D-A7FF768E90A7}" srcOrd="2" destOrd="0" parTransId="{1684D14B-259F-4267-B84E-9878DD9C4BCD}" sibTransId="{06B8BFF0-D346-42B1-8C18-39029E993F9E}"/>
    <dgm:cxn modelId="{5F340A7F-45B8-44BA-BE9A-F2AD6D218719}" srcId="{49A02FEF-3741-4CA0-AF47-9A96E56ABC48}" destId="{C09276EC-644F-4C2D-ACB0-F78C6AEDC213}" srcOrd="3" destOrd="0" parTransId="{35CA977A-4602-4691-A31C-85FA9DEB06A7}" sibTransId="{7C945EEE-EBF4-47C4-833D-8203698E1F24}"/>
    <dgm:cxn modelId="{B5A71D8A-032F-46BE-B74D-A641335F88B0}" srcId="{49A02FEF-3741-4CA0-AF47-9A96E56ABC48}" destId="{F6C6B626-03BD-4C32-BD8F-7A7E92E5B26C}" srcOrd="0" destOrd="0" parTransId="{79607855-1148-4671-A632-C084FFBE8846}" sibTransId="{3BE29B83-074E-47AB-8285-4A7A4759E1F7}"/>
    <dgm:cxn modelId="{ABF0F29B-A391-479F-9AAA-7BC1E668D7B9}" type="presOf" srcId="{F6C6B626-03BD-4C32-BD8F-7A7E92E5B26C}" destId="{C2410A85-8070-4847-A563-D0EADEDD60A6}" srcOrd="0" destOrd="0" presId="urn:microsoft.com/office/officeart/2018/2/layout/IconLabelList"/>
    <dgm:cxn modelId="{5F5869A4-18E5-4FC7-8A45-1BE47BE6C897}" type="presOf" srcId="{38AA8F16-284C-4998-A83D-A7FF768E90A7}" destId="{8ECE66A3-6FDE-43BD-AD8E-31D3F29F186A}" srcOrd="0" destOrd="0" presId="urn:microsoft.com/office/officeart/2018/2/layout/IconLabelList"/>
    <dgm:cxn modelId="{9B6069DA-50A5-45DC-A9B0-4D3EC6B36E45}" type="presOf" srcId="{C09276EC-644F-4C2D-ACB0-F78C6AEDC213}" destId="{9A06A871-71B6-4299-B9C8-143107B902ED}" srcOrd="0" destOrd="0" presId="urn:microsoft.com/office/officeart/2018/2/layout/IconLabelList"/>
    <dgm:cxn modelId="{3EF66A04-7E5A-4F37-8BE2-C0E079DBAD2A}" type="presParOf" srcId="{4B40B17D-979A-4934-812E-0A3557AA1EBE}" destId="{31989E43-7D38-4ADD-BB02-7E63732F385E}" srcOrd="0" destOrd="0" presId="urn:microsoft.com/office/officeart/2018/2/layout/IconLabelList"/>
    <dgm:cxn modelId="{1BB10E5D-7202-4D1F-94E5-CAAD0D1CCEF0}" type="presParOf" srcId="{31989E43-7D38-4ADD-BB02-7E63732F385E}" destId="{50D06402-2C77-4EE4-81EF-BC1DA7039285}" srcOrd="0" destOrd="0" presId="urn:microsoft.com/office/officeart/2018/2/layout/IconLabelList"/>
    <dgm:cxn modelId="{3429A225-38D4-4D2F-9084-DF56E5848DC4}" type="presParOf" srcId="{31989E43-7D38-4ADD-BB02-7E63732F385E}" destId="{A681DC4A-FF77-4701-BF2C-30AD579000D2}" srcOrd="1" destOrd="0" presId="urn:microsoft.com/office/officeart/2018/2/layout/IconLabelList"/>
    <dgm:cxn modelId="{92F8E0BE-F055-49F4-A036-EE7683E6D5F3}" type="presParOf" srcId="{31989E43-7D38-4ADD-BB02-7E63732F385E}" destId="{C2410A85-8070-4847-A563-D0EADEDD60A6}" srcOrd="2" destOrd="0" presId="urn:microsoft.com/office/officeart/2018/2/layout/IconLabelList"/>
    <dgm:cxn modelId="{597234E7-BF27-457E-9C6F-67057536E6BD}" type="presParOf" srcId="{4B40B17D-979A-4934-812E-0A3557AA1EBE}" destId="{A4497AAC-3107-4CC7-BCF0-7A51F08E2ECE}" srcOrd="1" destOrd="0" presId="urn:microsoft.com/office/officeart/2018/2/layout/IconLabelList"/>
    <dgm:cxn modelId="{33B2B5D7-675F-4B72-B0E4-A15AC7DD8EEE}" type="presParOf" srcId="{4B40B17D-979A-4934-812E-0A3557AA1EBE}" destId="{D1E2EEAB-B8B0-4C9A-87EB-F1E720C64061}" srcOrd="2" destOrd="0" presId="urn:microsoft.com/office/officeart/2018/2/layout/IconLabelList"/>
    <dgm:cxn modelId="{4B9A23DD-148D-4D36-A619-D4F662A3BECD}" type="presParOf" srcId="{D1E2EEAB-B8B0-4C9A-87EB-F1E720C64061}" destId="{7B48F79A-FA76-4EB8-81EA-54F941607E09}" srcOrd="0" destOrd="0" presId="urn:microsoft.com/office/officeart/2018/2/layout/IconLabelList"/>
    <dgm:cxn modelId="{2981233D-7181-47FE-A40A-BB4CC51C0FD1}" type="presParOf" srcId="{D1E2EEAB-B8B0-4C9A-87EB-F1E720C64061}" destId="{BDFC42B3-C57F-4307-96C5-76B521F9CD09}" srcOrd="1" destOrd="0" presId="urn:microsoft.com/office/officeart/2018/2/layout/IconLabelList"/>
    <dgm:cxn modelId="{A6E0F3C5-C73C-405F-9404-61D3D7D25A21}" type="presParOf" srcId="{D1E2EEAB-B8B0-4C9A-87EB-F1E720C64061}" destId="{AC59DC31-BB32-4A6F-9CD0-A0F13ABDF0FD}" srcOrd="2" destOrd="0" presId="urn:microsoft.com/office/officeart/2018/2/layout/IconLabelList"/>
    <dgm:cxn modelId="{EBCFF04F-BD8F-426B-BDAD-E94B850D0B30}" type="presParOf" srcId="{4B40B17D-979A-4934-812E-0A3557AA1EBE}" destId="{4F3F94D3-8EBA-445A-9BF2-BB3CAC179C90}" srcOrd="3" destOrd="0" presId="urn:microsoft.com/office/officeart/2018/2/layout/IconLabelList"/>
    <dgm:cxn modelId="{A880E022-56A1-44A2-9D9B-7ABAF517B955}" type="presParOf" srcId="{4B40B17D-979A-4934-812E-0A3557AA1EBE}" destId="{9EFB41D2-19EF-4441-AEC8-F01B47F62E6B}" srcOrd="4" destOrd="0" presId="urn:microsoft.com/office/officeart/2018/2/layout/IconLabelList"/>
    <dgm:cxn modelId="{C4A29F41-94E7-4A0C-A503-DC5282EE3512}" type="presParOf" srcId="{9EFB41D2-19EF-4441-AEC8-F01B47F62E6B}" destId="{BACE8473-00EF-4E4B-AA3C-C9B6F81FC286}" srcOrd="0" destOrd="0" presId="urn:microsoft.com/office/officeart/2018/2/layout/IconLabelList"/>
    <dgm:cxn modelId="{DD560E39-9BE5-4DD2-BDFE-4D2B10C5163A}" type="presParOf" srcId="{9EFB41D2-19EF-4441-AEC8-F01B47F62E6B}" destId="{0ED2CB6A-D826-4980-AEEC-5B912D7E4C1C}" srcOrd="1" destOrd="0" presId="urn:microsoft.com/office/officeart/2018/2/layout/IconLabelList"/>
    <dgm:cxn modelId="{EDDA74B1-7BD4-4BB4-809D-89B870D4C7EA}" type="presParOf" srcId="{9EFB41D2-19EF-4441-AEC8-F01B47F62E6B}" destId="{8ECE66A3-6FDE-43BD-AD8E-31D3F29F186A}" srcOrd="2" destOrd="0" presId="urn:microsoft.com/office/officeart/2018/2/layout/IconLabelList"/>
    <dgm:cxn modelId="{50B4D311-0CF4-46FD-99A8-3D9BAEEFB988}" type="presParOf" srcId="{4B40B17D-979A-4934-812E-0A3557AA1EBE}" destId="{8496E239-337E-46AE-BA9B-4F7D15BF1AE6}" srcOrd="5" destOrd="0" presId="urn:microsoft.com/office/officeart/2018/2/layout/IconLabelList"/>
    <dgm:cxn modelId="{F73BEC25-844B-4552-A560-40088C341682}" type="presParOf" srcId="{4B40B17D-979A-4934-812E-0A3557AA1EBE}" destId="{593F24A8-F21F-42CE-9B63-3663BCC33885}" srcOrd="6" destOrd="0" presId="urn:microsoft.com/office/officeart/2018/2/layout/IconLabelList"/>
    <dgm:cxn modelId="{C90F7CF7-8776-4DC1-A5B7-41A355F1A27D}" type="presParOf" srcId="{593F24A8-F21F-42CE-9B63-3663BCC33885}" destId="{D7F8030B-ABB3-4C63-A2CF-C3AA82C6802F}" srcOrd="0" destOrd="0" presId="urn:microsoft.com/office/officeart/2018/2/layout/IconLabelList"/>
    <dgm:cxn modelId="{A62C5F43-B433-4B81-AC57-9C9C6D0C4043}" type="presParOf" srcId="{593F24A8-F21F-42CE-9B63-3663BCC33885}" destId="{EBAF3E9A-816B-4E8B-8EAB-A55BD7DDEE35}" srcOrd="1" destOrd="0" presId="urn:microsoft.com/office/officeart/2018/2/layout/IconLabelList"/>
    <dgm:cxn modelId="{9A2BA173-B9C4-42AC-AF3C-1B4F0540B086}" type="presParOf" srcId="{593F24A8-F21F-42CE-9B63-3663BCC33885}" destId="{9A06A871-71B6-4299-B9C8-143107B902E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D6BA1E-231F-46EB-83C4-BBC2CD9CA40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5FD84BD-AE38-42FA-BB7B-143DEA26838F}">
      <dgm:prSet/>
      <dgm:spPr/>
      <dgm:t>
        <a:bodyPr/>
        <a:lstStyle/>
        <a:p>
          <a:r>
            <a:rPr lang="pt-BR"/>
            <a:t>Responsabilidades (onde vai responder);</a:t>
          </a:r>
          <a:endParaRPr lang="en-US"/>
        </a:p>
      </dgm:t>
    </dgm:pt>
    <dgm:pt modelId="{8AA4AF23-6BF7-43D2-A514-9531A5062D2A}" type="parTrans" cxnId="{3BBE97D7-614F-41AF-A31F-6248B120B96C}">
      <dgm:prSet/>
      <dgm:spPr/>
      <dgm:t>
        <a:bodyPr/>
        <a:lstStyle/>
        <a:p>
          <a:endParaRPr lang="en-US"/>
        </a:p>
      </dgm:t>
    </dgm:pt>
    <dgm:pt modelId="{675BD8EE-971B-46CB-A19B-6A83606491FD}" type="sibTrans" cxnId="{3BBE97D7-614F-41AF-A31F-6248B120B96C}">
      <dgm:prSet/>
      <dgm:spPr/>
      <dgm:t>
        <a:bodyPr/>
        <a:lstStyle/>
        <a:p>
          <a:endParaRPr lang="en-US"/>
        </a:p>
      </dgm:t>
    </dgm:pt>
    <dgm:pt modelId="{58191A02-813E-44D4-B321-AF080056DC7E}">
      <dgm:prSet/>
      <dgm:spPr/>
      <dgm:t>
        <a:bodyPr/>
        <a:lstStyle/>
        <a:p>
          <a:r>
            <a:rPr lang="pt-BR" dirty="0"/>
            <a:t>Deveres (o que deve ser feito);</a:t>
          </a:r>
          <a:endParaRPr lang="en-US" dirty="0"/>
        </a:p>
      </dgm:t>
    </dgm:pt>
    <dgm:pt modelId="{507C1153-D921-4D27-B4CF-E34DD5D70C6C}" type="parTrans" cxnId="{7331DE9A-DF26-4448-A318-57331895B491}">
      <dgm:prSet/>
      <dgm:spPr/>
      <dgm:t>
        <a:bodyPr/>
        <a:lstStyle/>
        <a:p>
          <a:endParaRPr lang="en-US"/>
        </a:p>
      </dgm:t>
    </dgm:pt>
    <dgm:pt modelId="{BCE608EB-AE1F-4263-B221-3829DCA954E6}" type="sibTrans" cxnId="{7331DE9A-DF26-4448-A318-57331895B491}">
      <dgm:prSet/>
      <dgm:spPr/>
      <dgm:t>
        <a:bodyPr/>
        <a:lstStyle/>
        <a:p>
          <a:endParaRPr lang="en-US"/>
        </a:p>
      </dgm:t>
    </dgm:pt>
    <dgm:pt modelId="{CA7D2AA0-3ED2-4442-B68A-E9766DE4634A}">
      <dgm:prSet/>
      <dgm:spPr/>
      <dgm:t>
        <a:bodyPr/>
        <a:lstStyle/>
        <a:p>
          <a:r>
            <a:rPr lang="pt-BR" dirty="0"/>
            <a:t>Proibições e outras vedações (o que não deve ser feito);</a:t>
          </a:r>
          <a:endParaRPr lang="en-US" dirty="0"/>
        </a:p>
      </dgm:t>
    </dgm:pt>
    <dgm:pt modelId="{4FDD0F16-B6B3-4021-9D2F-3F1C001BB8ED}" type="parTrans" cxnId="{FCE9DC56-1C70-49E8-8047-A6733B4E14DB}">
      <dgm:prSet/>
      <dgm:spPr/>
      <dgm:t>
        <a:bodyPr/>
        <a:lstStyle/>
        <a:p>
          <a:endParaRPr lang="en-US"/>
        </a:p>
      </dgm:t>
    </dgm:pt>
    <dgm:pt modelId="{1B9D3696-09B6-4403-A763-E4F1BF040B05}" type="sibTrans" cxnId="{FCE9DC56-1C70-49E8-8047-A6733B4E14DB}">
      <dgm:prSet/>
      <dgm:spPr/>
      <dgm:t>
        <a:bodyPr/>
        <a:lstStyle/>
        <a:p>
          <a:endParaRPr lang="en-US"/>
        </a:p>
      </dgm:t>
    </dgm:pt>
    <dgm:pt modelId="{382F7EC1-FA92-48E5-A453-E61A3A22FC99}">
      <dgm:prSet/>
      <dgm:spPr/>
      <dgm:t>
        <a:bodyPr/>
        <a:lstStyle/>
        <a:p>
          <a:r>
            <a:rPr lang="pt-BR" dirty="0"/>
            <a:t>Procedimento Investigativo (como a administração obtêm evidências); e</a:t>
          </a:r>
          <a:endParaRPr lang="en-US" dirty="0"/>
        </a:p>
      </dgm:t>
    </dgm:pt>
    <dgm:pt modelId="{13A18D86-AFEA-4D4E-AE9F-37BA5473C3AF}" type="parTrans" cxnId="{6E9D74E2-636D-4ADA-A423-489CF011CFE2}">
      <dgm:prSet/>
      <dgm:spPr/>
      <dgm:t>
        <a:bodyPr/>
        <a:lstStyle/>
        <a:p>
          <a:endParaRPr lang="en-US"/>
        </a:p>
      </dgm:t>
    </dgm:pt>
    <dgm:pt modelId="{0B89BFBC-1CF7-4E55-8012-702E9A9F80FE}" type="sibTrans" cxnId="{6E9D74E2-636D-4ADA-A423-489CF011CFE2}">
      <dgm:prSet/>
      <dgm:spPr/>
      <dgm:t>
        <a:bodyPr/>
        <a:lstStyle/>
        <a:p>
          <a:endParaRPr lang="en-US"/>
        </a:p>
      </dgm:t>
    </dgm:pt>
    <dgm:pt modelId="{FC81777F-5A03-4064-A5C3-4BA2CC9E73CD}">
      <dgm:prSet/>
      <dgm:spPr/>
      <dgm:t>
        <a:bodyPr/>
        <a:lstStyle/>
        <a:p>
          <a:r>
            <a:rPr lang="pt-BR"/>
            <a:t>Processo Correcional (como o servidor pode se defender).</a:t>
          </a:r>
          <a:endParaRPr lang="en-US"/>
        </a:p>
      </dgm:t>
    </dgm:pt>
    <dgm:pt modelId="{94CCCF21-7474-4A0E-84A3-2C8025A3AEE1}" type="parTrans" cxnId="{AB34FD1F-1E1E-47C0-8925-C92325E16EB8}">
      <dgm:prSet/>
      <dgm:spPr/>
      <dgm:t>
        <a:bodyPr/>
        <a:lstStyle/>
        <a:p>
          <a:endParaRPr lang="en-US"/>
        </a:p>
      </dgm:t>
    </dgm:pt>
    <dgm:pt modelId="{612EA30F-5ABB-472B-B661-3829F72B92B5}" type="sibTrans" cxnId="{AB34FD1F-1E1E-47C0-8925-C92325E16EB8}">
      <dgm:prSet/>
      <dgm:spPr/>
      <dgm:t>
        <a:bodyPr/>
        <a:lstStyle/>
        <a:p>
          <a:endParaRPr lang="en-US"/>
        </a:p>
      </dgm:t>
    </dgm:pt>
    <dgm:pt modelId="{1AB1BFA0-F644-43ED-88E3-B45D381E2CAD}">
      <dgm:prSet/>
      <dgm:spPr/>
      <dgm:t>
        <a:bodyPr/>
        <a:lstStyle/>
        <a:p>
          <a:r>
            <a:rPr lang="pt-BR" dirty="0"/>
            <a:t>Penalidades (o que pode sofrer);</a:t>
          </a:r>
          <a:endParaRPr lang="en-US" dirty="0"/>
        </a:p>
      </dgm:t>
    </dgm:pt>
    <dgm:pt modelId="{D5F09F2A-3D6F-4D1D-A998-AA3C0E0B553F}" type="parTrans" cxnId="{8525196B-45DC-4FF8-B427-B3534DEC9318}">
      <dgm:prSet/>
      <dgm:spPr/>
    </dgm:pt>
    <dgm:pt modelId="{C6151555-F659-4D25-AA00-8FA93D30A259}" type="sibTrans" cxnId="{8525196B-45DC-4FF8-B427-B3534DEC9318}">
      <dgm:prSet/>
      <dgm:spPr/>
    </dgm:pt>
    <dgm:pt modelId="{DA17AF4F-61F6-4210-AD87-5143EEE9A6CB}" type="pres">
      <dgm:prSet presAssocID="{C2D6BA1E-231F-46EB-83C4-BBC2CD9CA40C}" presName="linear" presStyleCnt="0">
        <dgm:presLayoutVars>
          <dgm:animLvl val="lvl"/>
          <dgm:resizeHandles val="exact"/>
        </dgm:presLayoutVars>
      </dgm:prSet>
      <dgm:spPr/>
    </dgm:pt>
    <dgm:pt modelId="{34C07BFF-482B-4F96-A0A8-637D5559755B}" type="pres">
      <dgm:prSet presAssocID="{B5FD84BD-AE38-42FA-BB7B-143DEA26838F}" presName="parentText" presStyleLbl="node1" presStyleIdx="0" presStyleCnt="6">
        <dgm:presLayoutVars>
          <dgm:chMax val="0"/>
          <dgm:bulletEnabled val="1"/>
        </dgm:presLayoutVars>
      </dgm:prSet>
      <dgm:spPr/>
    </dgm:pt>
    <dgm:pt modelId="{3045E9B8-1A21-453A-AAEA-5FE027F77A82}" type="pres">
      <dgm:prSet presAssocID="{675BD8EE-971B-46CB-A19B-6A83606491FD}" presName="spacer" presStyleCnt="0"/>
      <dgm:spPr/>
    </dgm:pt>
    <dgm:pt modelId="{E4B9CC55-EEA2-49A0-B938-3D959C41FDBF}" type="pres">
      <dgm:prSet presAssocID="{58191A02-813E-44D4-B321-AF080056DC7E}" presName="parentText" presStyleLbl="node1" presStyleIdx="1" presStyleCnt="6">
        <dgm:presLayoutVars>
          <dgm:chMax val="0"/>
          <dgm:bulletEnabled val="1"/>
        </dgm:presLayoutVars>
      </dgm:prSet>
      <dgm:spPr/>
    </dgm:pt>
    <dgm:pt modelId="{7CC7BDC0-C24A-479A-9EB3-D0738295B593}" type="pres">
      <dgm:prSet presAssocID="{BCE608EB-AE1F-4263-B221-3829DCA954E6}" presName="spacer" presStyleCnt="0"/>
      <dgm:spPr/>
    </dgm:pt>
    <dgm:pt modelId="{43E5F2DA-B0FF-42DB-A58A-1869FCB88020}" type="pres">
      <dgm:prSet presAssocID="{CA7D2AA0-3ED2-4442-B68A-E9766DE4634A}" presName="parentText" presStyleLbl="node1" presStyleIdx="2" presStyleCnt="6">
        <dgm:presLayoutVars>
          <dgm:chMax val="0"/>
          <dgm:bulletEnabled val="1"/>
        </dgm:presLayoutVars>
      </dgm:prSet>
      <dgm:spPr/>
    </dgm:pt>
    <dgm:pt modelId="{8E504F73-72D1-4379-B067-DD951D5C1424}" type="pres">
      <dgm:prSet presAssocID="{1B9D3696-09B6-4403-A763-E4F1BF040B05}" presName="spacer" presStyleCnt="0"/>
      <dgm:spPr/>
    </dgm:pt>
    <dgm:pt modelId="{5C129169-E22F-4D87-9E83-88CDA797AA4A}" type="pres">
      <dgm:prSet presAssocID="{1AB1BFA0-F644-43ED-88E3-B45D381E2CAD}" presName="parentText" presStyleLbl="node1" presStyleIdx="3" presStyleCnt="6">
        <dgm:presLayoutVars>
          <dgm:chMax val="0"/>
          <dgm:bulletEnabled val="1"/>
        </dgm:presLayoutVars>
      </dgm:prSet>
      <dgm:spPr/>
    </dgm:pt>
    <dgm:pt modelId="{94F491CA-5BBA-40DA-A60E-3A63E8C8532A}" type="pres">
      <dgm:prSet presAssocID="{C6151555-F659-4D25-AA00-8FA93D30A259}" presName="spacer" presStyleCnt="0"/>
      <dgm:spPr/>
    </dgm:pt>
    <dgm:pt modelId="{F2428358-D8BC-4FEE-89C4-B5E1AFA06421}" type="pres">
      <dgm:prSet presAssocID="{382F7EC1-FA92-48E5-A453-E61A3A22FC99}" presName="parentText" presStyleLbl="node1" presStyleIdx="4" presStyleCnt="6">
        <dgm:presLayoutVars>
          <dgm:chMax val="0"/>
          <dgm:bulletEnabled val="1"/>
        </dgm:presLayoutVars>
      </dgm:prSet>
      <dgm:spPr/>
    </dgm:pt>
    <dgm:pt modelId="{359450CE-1814-41DA-B738-F25047913DCE}" type="pres">
      <dgm:prSet presAssocID="{0B89BFBC-1CF7-4E55-8012-702E9A9F80FE}" presName="spacer" presStyleCnt="0"/>
      <dgm:spPr/>
    </dgm:pt>
    <dgm:pt modelId="{A43F2D75-3FDA-4CD0-866B-6228C904C441}" type="pres">
      <dgm:prSet presAssocID="{FC81777F-5A03-4064-A5C3-4BA2CC9E73CD}" presName="parentText" presStyleLbl="node1" presStyleIdx="5" presStyleCnt="6">
        <dgm:presLayoutVars>
          <dgm:chMax val="0"/>
          <dgm:bulletEnabled val="1"/>
        </dgm:presLayoutVars>
      </dgm:prSet>
      <dgm:spPr/>
    </dgm:pt>
  </dgm:ptLst>
  <dgm:cxnLst>
    <dgm:cxn modelId="{AB34FD1F-1E1E-47C0-8925-C92325E16EB8}" srcId="{C2D6BA1E-231F-46EB-83C4-BBC2CD9CA40C}" destId="{FC81777F-5A03-4064-A5C3-4BA2CC9E73CD}" srcOrd="5" destOrd="0" parTransId="{94CCCF21-7474-4A0E-84A3-2C8025A3AEE1}" sibTransId="{612EA30F-5ABB-472B-B661-3829F72B92B5}"/>
    <dgm:cxn modelId="{CC346428-2A06-47A1-BB21-955C75DFCADF}" type="presOf" srcId="{382F7EC1-FA92-48E5-A453-E61A3A22FC99}" destId="{F2428358-D8BC-4FEE-89C4-B5E1AFA06421}" srcOrd="0" destOrd="0" presId="urn:microsoft.com/office/officeart/2005/8/layout/vList2"/>
    <dgm:cxn modelId="{4DACC042-9A2A-4FC1-AE21-84609AF379DA}" type="presOf" srcId="{58191A02-813E-44D4-B321-AF080056DC7E}" destId="{E4B9CC55-EEA2-49A0-B938-3D959C41FDBF}" srcOrd="0" destOrd="0" presId="urn:microsoft.com/office/officeart/2005/8/layout/vList2"/>
    <dgm:cxn modelId="{8525196B-45DC-4FF8-B427-B3534DEC9318}" srcId="{C2D6BA1E-231F-46EB-83C4-BBC2CD9CA40C}" destId="{1AB1BFA0-F644-43ED-88E3-B45D381E2CAD}" srcOrd="3" destOrd="0" parTransId="{D5F09F2A-3D6F-4D1D-A998-AA3C0E0B553F}" sibTransId="{C6151555-F659-4D25-AA00-8FA93D30A259}"/>
    <dgm:cxn modelId="{FCE9DC56-1C70-49E8-8047-A6733B4E14DB}" srcId="{C2D6BA1E-231F-46EB-83C4-BBC2CD9CA40C}" destId="{CA7D2AA0-3ED2-4442-B68A-E9766DE4634A}" srcOrd="2" destOrd="0" parTransId="{4FDD0F16-B6B3-4021-9D2F-3F1C001BB8ED}" sibTransId="{1B9D3696-09B6-4403-A763-E4F1BF040B05}"/>
    <dgm:cxn modelId="{4D736B7A-90FE-4043-AF01-639AE353A9FE}" type="presOf" srcId="{CA7D2AA0-3ED2-4442-B68A-E9766DE4634A}" destId="{43E5F2DA-B0FF-42DB-A58A-1869FCB88020}" srcOrd="0" destOrd="0" presId="urn:microsoft.com/office/officeart/2005/8/layout/vList2"/>
    <dgm:cxn modelId="{B379827F-C468-4FE3-AB7F-B3185851902C}" type="presOf" srcId="{C2D6BA1E-231F-46EB-83C4-BBC2CD9CA40C}" destId="{DA17AF4F-61F6-4210-AD87-5143EEE9A6CB}" srcOrd="0" destOrd="0" presId="urn:microsoft.com/office/officeart/2005/8/layout/vList2"/>
    <dgm:cxn modelId="{C7146D93-BE96-4787-9D99-993EDF30E442}" type="presOf" srcId="{FC81777F-5A03-4064-A5C3-4BA2CC9E73CD}" destId="{A43F2D75-3FDA-4CD0-866B-6228C904C441}" srcOrd="0" destOrd="0" presId="urn:microsoft.com/office/officeart/2005/8/layout/vList2"/>
    <dgm:cxn modelId="{7331DE9A-DF26-4448-A318-57331895B491}" srcId="{C2D6BA1E-231F-46EB-83C4-BBC2CD9CA40C}" destId="{58191A02-813E-44D4-B321-AF080056DC7E}" srcOrd="1" destOrd="0" parTransId="{507C1153-D921-4D27-B4CF-E34DD5D70C6C}" sibTransId="{BCE608EB-AE1F-4263-B221-3829DCA954E6}"/>
    <dgm:cxn modelId="{028FFCCB-A969-4BB0-83D6-A45950EA682D}" type="presOf" srcId="{B5FD84BD-AE38-42FA-BB7B-143DEA26838F}" destId="{34C07BFF-482B-4F96-A0A8-637D5559755B}" srcOrd="0" destOrd="0" presId="urn:microsoft.com/office/officeart/2005/8/layout/vList2"/>
    <dgm:cxn modelId="{3BBE97D7-614F-41AF-A31F-6248B120B96C}" srcId="{C2D6BA1E-231F-46EB-83C4-BBC2CD9CA40C}" destId="{B5FD84BD-AE38-42FA-BB7B-143DEA26838F}" srcOrd="0" destOrd="0" parTransId="{8AA4AF23-6BF7-43D2-A514-9531A5062D2A}" sibTransId="{675BD8EE-971B-46CB-A19B-6A83606491FD}"/>
    <dgm:cxn modelId="{6E9D74E2-636D-4ADA-A423-489CF011CFE2}" srcId="{C2D6BA1E-231F-46EB-83C4-BBC2CD9CA40C}" destId="{382F7EC1-FA92-48E5-A453-E61A3A22FC99}" srcOrd="4" destOrd="0" parTransId="{13A18D86-AFEA-4D4E-AE9F-37BA5473C3AF}" sibTransId="{0B89BFBC-1CF7-4E55-8012-702E9A9F80FE}"/>
    <dgm:cxn modelId="{C8A7BCFC-EB99-425A-A980-505AD26E47CB}" type="presOf" srcId="{1AB1BFA0-F644-43ED-88E3-B45D381E2CAD}" destId="{5C129169-E22F-4D87-9E83-88CDA797AA4A}" srcOrd="0" destOrd="0" presId="urn:microsoft.com/office/officeart/2005/8/layout/vList2"/>
    <dgm:cxn modelId="{97E69664-9682-4F77-BCAD-147AEEFC1A56}" type="presParOf" srcId="{DA17AF4F-61F6-4210-AD87-5143EEE9A6CB}" destId="{34C07BFF-482B-4F96-A0A8-637D5559755B}" srcOrd="0" destOrd="0" presId="urn:microsoft.com/office/officeart/2005/8/layout/vList2"/>
    <dgm:cxn modelId="{46E66590-5896-4859-8FB3-B6541F382DDC}" type="presParOf" srcId="{DA17AF4F-61F6-4210-AD87-5143EEE9A6CB}" destId="{3045E9B8-1A21-453A-AAEA-5FE027F77A82}" srcOrd="1" destOrd="0" presId="urn:microsoft.com/office/officeart/2005/8/layout/vList2"/>
    <dgm:cxn modelId="{49FDFDAC-12AB-495B-A13A-BF763C28E09A}" type="presParOf" srcId="{DA17AF4F-61F6-4210-AD87-5143EEE9A6CB}" destId="{E4B9CC55-EEA2-49A0-B938-3D959C41FDBF}" srcOrd="2" destOrd="0" presId="urn:microsoft.com/office/officeart/2005/8/layout/vList2"/>
    <dgm:cxn modelId="{F485178D-CDD9-4D5E-8303-107D3C2382B5}" type="presParOf" srcId="{DA17AF4F-61F6-4210-AD87-5143EEE9A6CB}" destId="{7CC7BDC0-C24A-479A-9EB3-D0738295B593}" srcOrd="3" destOrd="0" presId="urn:microsoft.com/office/officeart/2005/8/layout/vList2"/>
    <dgm:cxn modelId="{45D7B1CC-1325-49B5-BE6E-E5F0583EA0C3}" type="presParOf" srcId="{DA17AF4F-61F6-4210-AD87-5143EEE9A6CB}" destId="{43E5F2DA-B0FF-42DB-A58A-1869FCB88020}" srcOrd="4" destOrd="0" presId="urn:microsoft.com/office/officeart/2005/8/layout/vList2"/>
    <dgm:cxn modelId="{E0ACA292-D31A-43E4-A5EE-67AA96A6E76E}" type="presParOf" srcId="{DA17AF4F-61F6-4210-AD87-5143EEE9A6CB}" destId="{8E504F73-72D1-4379-B067-DD951D5C1424}" srcOrd="5" destOrd="0" presId="urn:microsoft.com/office/officeart/2005/8/layout/vList2"/>
    <dgm:cxn modelId="{0D7EA243-066A-4EBC-AB98-5F4B0EE495E3}" type="presParOf" srcId="{DA17AF4F-61F6-4210-AD87-5143EEE9A6CB}" destId="{5C129169-E22F-4D87-9E83-88CDA797AA4A}" srcOrd="6" destOrd="0" presId="urn:microsoft.com/office/officeart/2005/8/layout/vList2"/>
    <dgm:cxn modelId="{17917964-9288-4EB3-8FEE-A697FDAE72AB}" type="presParOf" srcId="{DA17AF4F-61F6-4210-AD87-5143EEE9A6CB}" destId="{94F491CA-5BBA-40DA-A60E-3A63E8C8532A}" srcOrd="7" destOrd="0" presId="urn:microsoft.com/office/officeart/2005/8/layout/vList2"/>
    <dgm:cxn modelId="{9C00704B-4923-4941-9893-CE404ED1A139}" type="presParOf" srcId="{DA17AF4F-61F6-4210-AD87-5143EEE9A6CB}" destId="{F2428358-D8BC-4FEE-89C4-B5E1AFA06421}" srcOrd="8" destOrd="0" presId="urn:microsoft.com/office/officeart/2005/8/layout/vList2"/>
    <dgm:cxn modelId="{6473F8A0-2216-4F74-A410-DD761BF28C95}" type="presParOf" srcId="{DA17AF4F-61F6-4210-AD87-5143EEE9A6CB}" destId="{359450CE-1814-41DA-B738-F25047913DCE}" srcOrd="9" destOrd="0" presId="urn:microsoft.com/office/officeart/2005/8/layout/vList2"/>
    <dgm:cxn modelId="{52D8E201-FB64-4088-A420-FE6A1083A738}" type="presParOf" srcId="{DA17AF4F-61F6-4210-AD87-5143EEE9A6CB}" destId="{A43F2D75-3FDA-4CD0-866B-6228C904C44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3CDAAC-0046-45CF-9298-E612E2631E1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F3230E39-3CC3-4B9C-8217-1342B9B86B68}">
      <dgm:prSet/>
      <dgm:spPr/>
      <dgm:t>
        <a:bodyPr/>
        <a:lstStyle/>
        <a:p>
          <a:r>
            <a:rPr lang="pt-BR" dirty="0"/>
            <a:t>Administrativa -&gt; penalidades administrativas</a:t>
          </a:r>
          <a:endParaRPr lang="en-US" dirty="0"/>
        </a:p>
      </dgm:t>
    </dgm:pt>
    <dgm:pt modelId="{10FA3714-5F81-434B-A32D-6A9FB4254613}" type="parTrans" cxnId="{50CA74FC-7089-4FC9-8C78-2979A552C4AF}">
      <dgm:prSet/>
      <dgm:spPr/>
      <dgm:t>
        <a:bodyPr/>
        <a:lstStyle/>
        <a:p>
          <a:endParaRPr lang="en-US"/>
        </a:p>
      </dgm:t>
    </dgm:pt>
    <dgm:pt modelId="{FCA0D65B-C760-4E8F-9A3A-7BB27D368599}" type="sibTrans" cxnId="{50CA74FC-7089-4FC9-8C78-2979A552C4AF}">
      <dgm:prSet/>
      <dgm:spPr/>
      <dgm:t>
        <a:bodyPr/>
        <a:lstStyle/>
        <a:p>
          <a:endParaRPr lang="en-US"/>
        </a:p>
      </dgm:t>
    </dgm:pt>
    <dgm:pt modelId="{71A6CF87-79C7-4704-963F-BE47576744FA}">
      <dgm:prSet/>
      <dgm:spPr/>
      <dgm:t>
        <a:bodyPr/>
        <a:lstStyle/>
        <a:p>
          <a:r>
            <a:rPr lang="pt-BR" dirty="0"/>
            <a:t>Cível -&gt; dever de indenizar</a:t>
          </a:r>
          <a:endParaRPr lang="en-US" dirty="0"/>
        </a:p>
      </dgm:t>
    </dgm:pt>
    <dgm:pt modelId="{AF48A9A1-A07B-42EC-88DF-B03213F66A1F}" type="parTrans" cxnId="{6A78FD66-701C-43BE-8108-B6A78CD71022}">
      <dgm:prSet/>
      <dgm:spPr/>
      <dgm:t>
        <a:bodyPr/>
        <a:lstStyle/>
        <a:p>
          <a:endParaRPr lang="en-US"/>
        </a:p>
      </dgm:t>
    </dgm:pt>
    <dgm:pt modelId="{A13EDCE7-ADBE-4A2D-9227-21AC48324357}" type="sibTrans" cxnId="{6A78FD66-701C-43BE-8108-B6A78CD71022}">
      <dgm:prSet/>
      <dgm:spPr/>
      <dgm:t>
        <a:bodyPr/>
        <a:lstStyle/>
        <a:p>
          <a:endParaRPr lang="en-US"/>
        </a:p>
      </dgm:t>
    </dgm:pt>
    <dgm:pt modelId="{EB3CBA9B-2125-40F1-A346-CA82B10C7090}">
      <dgm:prSet/>
      <dgm:spPr/>
      <dgm:t>
        <a:bodyPr/>
        <a:lstStyle/>
        <a:p>
          <a:r>
            <a:rPr lang="pt-BR" dirty="0"/>
            <a:t>Penal -&gt; cumprimento de penas</a:t>
          </a:r>
          <a:endParaRPr lang="en-US" dirty="0"/>
        </a:p>
      </dgm:t>
    </dgm:pt>
    <dgm:pt modelId="{59CC958D-1140-4CF1-9A22-341613B66CD0}" type="parTrans" cxnId="{CDB2AC05-FE88-4875-8633-7B39A318F724}">
      <dgm:prSet/>
      <dgm:spPr/>
      <dgm:t>
        <a:bodyPr/>
        <a:lstStyle/>
        <a:p>
          <a:endParaRPr lang="en-US"/>
        </a:p>
      </dgm:t>
    </dgm:pt>
    <dgm:pt modelId="{00D2A946-F94A-457D-8E06-220C87F38514}" type="sibTrans" cxnId="{CDB2AC05-FE88-4875-8633-7B39A318F724}">
      <dgm:prSet/>
      <dgm:spPr/>
      <dgm:t>
        <a:bodyPr/>
        <a:lstStyle/>
        <a:p>
          <a:endParaRPr lang="en-US"/>
        </a:p>
      </dgm:t>
    </dgm:pt>
    <dgm:pt modelId="{83306840-4C5A-4A38-BBCF-B86E3F9C20BA}" type="pres">
      <dgm:prSet presAssocID="{F03CDAAC-0046-45CF-9298-E612E2631E13}" presName="linear" presStyleCnt="0">
        <dgm:presLayoutVars>
          <dgm:animLvl val="lvl"/>
          <dgm:resizeHandles val="exact"/>
        </dgm:presLayoutVars>
      </dgm:prSet>
      <dgm:spPr/>
    </dgm:pt>
    <dgm:pt modelId="{635899B0-5910-4788-B536-2022C30FDC1B}" type="pres">
      <dgm:prSet presAssocID="{F3230E39-3CC3-4B9C-8217-1342B9B86B68}" presName="parentText" presStyleLbl="node1" presStyleIdx="0" presStyleCnt="3">
        <dgm:presLayoutVars>
          <dgm:chMax val="0"/>
          <dgm:bulletEnabled val="1"/>
        </dgm:presLayoutVars>
      </dgm:prSet>
      <dgm:spPr/>
    </dgm:pt>
    <dgm:pt modelId="{FA0DD4ED-A484-4D98-87A1-510E57F84C57}" type="pres">
      <dgm:prSet presAssocID="{FCA0D65B-C760-4E8F-9A3A-7BB27D368599}" presName="spacer" presStyleCnt="0"/>
      <dgm:spPr/>
    </dgm:pt>
    <dgm:pt modelId="{0B0419B2-3D31-4D97-8BE6-A3B3A95F8818}" type="pres">
      <dgm:prSet presAssocID="{71A6CF87-79C7-4704-963F-BE47576744FA}" presName="parentText" presStyleLbl="node1" presStyleIdx="1" presStyleCnt="3">
        <dgm:presLayoutVars>
          <dgm:chMax val="0"/>
          <dgm:bulletEnabled val="1"/>
        </dgm:presLayoutVars>
      </dgm:prSet>
      <dgm:spPr/>
    </dgm:pt>
    <dgm:pt modelId="{72AED32C-865A-4DAF-9027-1F64643B7EAF}" type="pres">
      <dgm:prSet presAssocID="{A13EDCE7-ADBE-4A2D-9227-21AC48324357}" presName="spacer" presStyleCnt="0"/>
      <dgm:spPr/>
    </dgm:pt>
    <dgm:pt modelId="{34063C98-952B-44FF-AD7B-78B862A229FF}" type="pres">
      <dgm:prSet presAssocID="{EB3CBA9B-2125-40F1-A346-CA82B10C7090}" presName="parentText" presStyleLbl="node1" presStyleIdx="2" presStyleCnt="3">
        <dgm:presLayoutVars>
          <dgm:chMax val="0"/>
          <dgm:bulletEnabled val="1"/>
        </dgm:presLayoutVars>
      </dgm:prSet>
      <dgm:spPr/>
    </dgm:pt>
  </dgm:ptLst>
  <dgm:cxnLst>
    <dgm:cxn modelId="{CDB2AC05-FE88-4875-8633-7B39A318F724}" srcId="{F03CDAAC-0046-45CF-9298-E612E2631E13}" destId="{EB3CBA9B-2125-40F1-A346-CA82B10C7090}" srcOrd="2" destOrd="0" parTransId="{59CC958D-1140-4CF1-9A22-341613B66CD0}" sibTransId="{00D2A946-F94A-457D-8E06-220C87F38514}"/>
    <dgm:cxn modelId="{6A78FD66-701C-43BE-8108-B6A78CD71022}" srcId="{F03CDAAC-0046-45CF-9298-E612E2631E13}" destId="{71A6CF87-79C7-4704-963F-BE47576744FA}" srcOrd="1" destOrd="0" parTransId="{AF48A9A1-A07B-42EC-88DF-B03213F66A1F}" sibTransId="{A13EDCE7-ADBE-4A2D-9227-21AC48324357}"/>
    <dgm:cxn modelId="{3B3CBD58-6882-4803-95FE-D0CC0C0699D5}" type="presOf" srcId="{71A6CF87-79C7-4704-963F-BE47576744FA}" destId="{0B0419B2-3D31-4D97-8BE6-A3B3A95F8818}" srcOrd="0" destOrd="0" presId="urn:microsoft.com/office/officeart/2005/8/layout/vList2"/>
    <dgm:cxn modelId="{30533FB9-52C6-4352-AFBD-FA0971F17274}" type="presOf" srcId="{EB3CBA9B-2125-40F1-A346-CA82B10C7090}" destId="{34063C98-952B-44FF-AD7B-78B862A229FF}" srcOrd="0" destOrd="0" presId="urn:microsoft.com/office/officeart/2005/8/layout/vList2"/>
    <dgm:cxn modelId="{18D0CDCA-0B6C-4F00-8FCF-4493C960EE3D}" type="presOf" srcId="{F3230E39-3CC3-4B9C-8217-1342B9B86B68}" destId="{635899B0-5910-4788-B536-2022C30FDC1B}" srcOrd="0" destOrd="0" presId="urn:microsoft.com/office/officeart/2005/8/layout/vList2"/>
    <dgm:cxn modelId="{AAA656EB-8889-4474-BF20-BDE08B5037D9}" type="presOf" srcId="{F03CDAAC-0046-45CF-9298-E612E2631E13}" destId="{83306840-4C5A-4A38-BBCF-B86E3F9C20BA}" srcOrd="0" destOrd="0" presId="urn:microsoft.com/office/officeart/2005/8/layout/vList2"/>
    <dgm:cxn modelId="{50CA74FC-7089-4FC9-8C78-2979A552C4AF}" srcId="{F03CDAAC-0046-45CF-9298-E612E2631E13}" destId="{F3230E39-3CC3-4B9C-8217-1342B9B86B68}" srcOrd="0" destOrd="0" parTransId="{10FA3714-5F81-434B-A32D-6A9FB4254613}" sibTransId="{FCA0D65B-C760-4E8F-9A3A-7BB27D368599}"/>
    <dgm:cxn modelId="{CA630244-3F40-404C-918F-15AD0EBE9E04}" type="presParOf" srcId="{83306840-4C5A-4A38-BBCF-B86E3F9C20BA}" destId="{635899B0-5910-4788-B536-2022C30FDC1B}" srcOrd="0" destOrd="0" presId="urn:microsoft.com/office/officeart/2005/8/layout/vList2"/>
    <dgm:cxn modelId="{385B9458-EBFB-4BB5-A6A3-170BDE0CD338}" type="presParOf" srcId="{83306840-4C5A-4A38-BBCF-B86E3F9C20BA}" destId="{FA0DD4ED-A484-4D98-87A1-510E57F84C57}" srcOrd="1" destOrd="0" presId="urn:microsoft.com/office/officeart/2005/8/layout/vList2"/>
    <dgm:cxn modelId="{B0CEB046-DFCA-413B-A0E8-86268C72FF6C}" type="presParOf" srcId="{83306840-4C5A-4A38-BBCF-B86E3F9C20BA}" destId="{0B0419B2-3D31-4D97-8BE6-A3B3A95F8818}" srcOrd="2" destOrd="0" presId="urn:microsoft.com/office/officeart/2005/8/layout/vList2"/>
    <dgm:cxn modelId="{D9EE1F09-84E4-4869-BC2C-3640076F41D2}" type="presParOf" srcId="{83306840-4C5A-4A38-BBCF-B86E3F9C20BA}" destId="{72AED32C-865A-4DAF-9027-1F64643B7EAF}" srcOrd="3" destOrd="0" presId="urn:microsoft.com/office/officeart/2005/8/layout/vList2"/>
    <dgm:cxn modelId="{9F1BC158-3C06-4820-B836-0177F41D8203}" type="presParOf" srcId="{83306840-4C5A-4A38-BBCF-B86E3F9C20BA}" destId="{34063C98-952B-44FF-AD7B-78B862A229F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783875-1051-4B56-BA2B-89BBAB5DF90B}"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93659BF1-5B3F-4316-BFAF-26B80024EDC0}">
      <dgm:prSet/>
      <dgm:spPr/>
      <dgm:t>
        <a:bodyPr/>
        <a:lstStyle/>
        <a:p>
          <a:r>
            <a:rPr lang="pt-BR"/>
            <a:t>I - advertência;</a:t>
          </a:r>
          <a:endParaRPr lang="en-US"/>
        </a:p>
      </dgm:t>
    </dgm:pt>
    <dgm:pt modelId="{ADB5EC75-9863-47FE-A874-A89C18CC52D2}" type="parTrans" cxnId="{94E48C0B-635C-4A5C-8B2C-EEAE97F91308}">
      <dgm:prSet/>
      <dgm:spPr/>
      <dgm:t>
        <a:bodyPr/>
        <a:lstStyle/>
        <a:p>
          <a:endParaRPr lang="en-US"/>
        </a:p>
      </dgm:t>
    </dgm:pt>
    <dgm:pt modelId="{C754FE63-3852-4A66-AC31-8A4F7C7CDC26}" type="sibTrans" cxnId="{94E48C0B-635C-4A5C-8B2C-EEAE97F91308}">
      <dgm:prSet/>
      <dgm:spPr/>
      <dgm:t>
        <a:bodyPr/>
        <a:lstStyle/>
        <a:p>
          <a:endParaRPr lang="en-US"/>
        </a:p>
      </dgm:t>
    </dgm:pt>
    <dgm:pt modelId="{D3967B77-62AE-449D-9BA0-93FDD9B2D660}">
      <dgm:prSet/>
      <dgm:spPr/>
      <dgm:t>
        <a:bodyPr/>
        <a:lstStyle/>
        <a:p>
          <a:r>
            <a:rPr lang="pt-BR"/>
            <a:t>II - suspensão;</a:t>
          </a:r>
          <a:endParaRPr lang="en-US"/>
        </a:p>
      </dgm:t>
    </dgm:pt>
    <dgm:pt modelId="{1EE24D99-AACC-488B-9AE3-C62BBE366F57}" type="parTrans" cxnId="{B65B7875-D5A1-48FF-B41B-B985CDC6131B}">
      <dgm:prSet/>
      <dgm:spPr/>
      <dgm:t>
        <a:bodyPr/>
        <a:lstStyle/>
        <a:p>
          <a:endParaRPr lang="en-US"/>
        </a:p>
      </dgm:t>
    </dgm:pt>
    <dgm:pt modelId="{D2D6C317-7452-4AF8-9016-0E7517349EB6}" type="sibTrans" cxnId="{B65B7875-D5A1-48FF-B41B-B985CDC6131B}">
      <dgm:prSet/>
      <dgm:spPr/>
      <dgm:t>
        <a:bodyPr/>
        <a:lstStyle/>
        <a:p>
          <a:endParaRPr lang="en-US"/>
        </a:p>
      </dgm:t>
    </dgm:pt>
    <dgm:pt modelId="{A7690905-6440-45B0-8C03-DCDEBBA6DA14}">
      <dgm:prSet/>
      <dgm:spPr/>
      <dgm:t>
        <a:bodyPr/>
        <a:lstStyle/>
        <a:p>
          <a:r>
            <a:rPr lang="pt-BR"/>
            <a:t>III - demissão;</a:t>
          </a:r>
          <a:endParaRPr lang="en-US"/>
        </a:p>
      </dgm:t>
    </dgm:pt>
    <dgm:pt modelId="{86D0929D-53BF-4BCA-B360-CC4FDD363F6E}" type="parTrans" cxnId="{F0747567-3503-4EBF-9957-2976CF9D2EA6}">
      <dgm:prSet/>
      <dgm:spPr/>
      <dgm:t>
        <a:bodyPr/>
        <a:lstStyle/>
        <a:p>
          <a:endParaRPr lang="en-US"/>
        </a:p>
      </dgm:t>
    </dgm:pt>
    <dgm:pt modelId="{2D0E22BF-8FDC-4AD4-BE40-0217E1AF06BB}" type="sibTrans" cxnId="{F0747567-3503-4EBF-9957-2976CF9D2EA6}">
      <dgm:prSet/>
      <dgm:spPr/>
      <dgm:t>
        <a:bodyPr/>
        <a:lstStyle/>
        <a:p>
          <a:endParaRPr lang="en-US"/>
        </a:p>
      </dgm:t>
    </dgm:pt>
    <dgm:pt modelId="{0F002C5B-D85A-4BFF-B8A8-64ED4BBA42E5}">
      <dgm:prSet/>
      <dgm:spPr/>
      <dgm:t>
        <a:bodyPr/>
        <a:lstStyle/>
        <a:p>
          <a:r>
            <a:rPr lang="pt-BR"/>
            <a:t>IV - cassação de aposentadoria ou disponibilidade;</a:t>
          </a:r>
          <a:endParaRPr lang="en-US"/>
        </a:p>
      </dgm:t>
    </dgm:pt>
    <dgm:pt modelId="{B9943328-1626-4396-9575-817C5017E699}" type="parTrans" cxnId="{B23C6FB0-0F93-486F-B7EB-9202E4BEEEAC}">
      <dgm:prSet/>
      <dgm:spPr/>
      <dgm:t>
        <a:bodyPr/>
        <a:lstStyle/>
        <a:p>
          <a:endParaRPr lang="en-US"/>
        </a:p>
      </dgm:t>
    </dgm:pt>
    <dgm:pt modelId="{EAA8AF6D-6CAF-4299-8808-54288AF02B59}" type="sibTrans" cxnId="{B23C6FB0-0F93-486F-B7EB-9202E4BEEEAC}">
      <dgm:prSet/>
      <dgm:spPr/>
      <dgm:t>
        <a:bodyPr/>
        <a:lstStyle/>
        <a:p>
          <a:endParaRPr lang="en-US"/>
        </a:p>
      </dgm:t>
    </dgm:pt>
    <dgm:pt modelId="{CC793F22-4064-4B52-A45D-C27627DA4D93}">
      <dgm:prSet/>
      <dgm:spPr/>
      <dgm:t>
        <a:bodyPr/>
        <a:lstStyle/>
        <a:p>
          <a:r>
            <a:rPr lang="pt-BR"/>
            <a:t>V - destituição de cargo em comissão;</a:t>
          </a:r>
          <a:endParaRPr lang="en-US"/>
        </a:p>
      </dgm:t>
    </dgm:pt>
    <dgm:pt modelId="{DCE8FA45-F33F-41FC-9B67-A5C6B05EAFB5}" type="parTrans" cxnId="{1F4D8621-A331-4D3C-8DF3-343456A139EE}">
      <dgm:prSet/>
      <dgm:spPr/>
      <dgm:t>
        <a:bodyPr/>
        <a:lstStyle/>
        <a:p>
          <a:endParaRPr lang="en-US"/>
        </a:p>
      </dgm:t>
    </dgm:pt>
    <dgm:pt modelId="{E4937976-5FFF-4AC2-904E-74F41D32D932}" type="sibTrans" cxnId="{1F4D8621-A331-4D3C-8DF3-343456A139EE}">
      <dgm:prSet/>
      <dgm:spPr/>
      <dgm:t>
        <a:bodyPr/>
        <a:lstStyle/>
        <a:p>
          <a:endParaRPr lang="en-US"/>
        </a:p>
      </dgm:t>
    </dgm:pt>
    <dgm:pt modelId="{E586EA43-C698-47E5-AD6F-518C34CD319D}">
      <dgm:prSet/>
      <dgm:spPr/>
      <dgm:t>
        <a:bodyPr/>
        <a:lstStyle/>
        <a:p>
          <a:r>
            <a:rPr lang="pt-BR"/>
            <a:t>VI - destituição de função comissionada.</a:t>
          </a:r>
          <a:endParaRPr lang="en-US"/>
        </a:p>
      </dgm:t>
    </dgm:pt>
    <dgm:pt modelId="{40B74F97-8914-4877-943F-93218CECFDEB}" type="parTrans" cxnId="{F8E1CE5E-5300-4DCE-AC7B-804DEEB08B7C}">
      <dgm:prSet/>
      <dgm:spPr/>
      <dgm:t>
        <a:bodyPr/>
        <a:lstStyle/>
        <a:p>
          <a:endParaRPr lang="en-US"/>
        </a:p>
      </dgm:t>
    </dgm:pt>
    <dgm:pt modelId="{300A2B16-3437-4C0C-A5E0-6304DF720A11}" type="sibTrans" cxnId="{F8E1CE5E-5300-4DCE-AC7B-804DEEB08B7C}">
      <dgm:prSet/>
      <dgm:spPr/>
      <dgm:t>
        <a:bodyPr/>
        <a:lstStyle/>
        <a:p>
          <a:endParaRPr lang="en-US"/>
        </a:p>
      </dgm:t>
    </dgm:pt>
    <dgm:pt modelId="{0A388057-AC32-431E-98B6-3BAE7E2669B8}" type="pres">
      <dgm:prSet presAssocID="{82783875-1051-4B56-BA2B-89BBAB5DF90B}" presName="diagram" presStyleCnt="0">
        <dgm:presLayoutVars>
          <dgm:dir/>
          <dgm:resizeHandles val="exact"/>
        </dgm:presLayoutVars>
      </dgm:prSet>
      <dgm:spPr/>
    </dgm:pt>
    <dgm:pt modelId="{83E65BDF-2A74-4DBC-8D3B-F422F357AD7D}" type="pres">
      <dgm:prSet presAssocID="{93659BF1-5B3F-4316-BFAF-26B80024EDC0}" presName="node" presStyleLbl="node1" presStyleIdx="0" presStyleCnt="6">
        <dgm:presLayoutVars>
          <dgm:bulletEnabled val="1"/>
        </dgm:presLayoutVars>
      </dgm:prSet>
      <dgm:spPr/>
    </dgm:pt>
    <dgm:pt modelId="{D2806731-FA85-495D-95DB-866069318405}" type="pres">
      <dgm:prSet presAssocID="{C754FE63-3852-4A66-AC31-8A4F7C7CDC26}" presName="sibTrans" presStyleCnt="0"/>
      <dgm:spPr/>
    </dgm:pt>
    <dgm:pt modelId="{19F07D7F-7CF5-4AF2-9D2F-75E4C7131B88}" type="pres">
      <dgm:prSet presAssocID="{D3967B77-62AE-449D-9BA0-93FDD9B2D660}" presName="node" presStyleLbl="node1" presStyleIdx="1" presStyleCnt="6">
        <dgm:presLayoutVars>
          <dgm:bulletEnabled val="1"/>
        </dgm:presLayoutVars>
      </dgm:prSet>
      <dgm:spPr/>
    </dgm:pt>
    <dgm:pt modelId="{F351E7D6-8ED8-4A99-92C5-7FAD1DF39CA1}" type="pres">
      <dgm:prSet presAssocID="{D2D6C317-7452-4AF8-9016-0E7517349EB6}" presName="sibTrans" presStyleCnt="0"/>
      <dgm:spPr/>
    </dgm:pt>
    <dgm:pt modelId="{CEF2FA2A-0447-45F9-83EF-6ED2216AE2FD}" type="pres">
      <dgm:prSet presAssocID="{A7690905-6440-45B0-8C03-DCDEBBA6DA14}" presName="node" presStyleLbl="node1" presStyleIdx="2" presStyleCnt="6">
        <dgm:presLayoutVars>
          <dgm:bulletEnabled val="1"/>
        </dgm:presLayoutVars>
      </dgm:prSet>
      <dgm:spPr/>
    </dgm:pt>
    <dgm:pt modelId="{4B8DFBCC-52BA-4554-B252-381B9CC4671E}" type="pres">
      <dgm:prSet presAssocID="{2D0E22BF-8FDC-4AD4-BE40-0217E1AF06BB}" presName="sibTrans" presStyleCnt="0"/>
      <dgm:spPr/>
    </dgm:pt>
    <dgm:pt modelId="{D8B97833-BDEA-424E-AC04-469A65E8CF7F}" type="pres">
      <dgm:prSet presAssocID="{0F002C5B-D85A-4BFF-B8A8-64ED4BBA42E5}" presName="node" presStyleLbl="node1" presStyleIdx="3" presStyleCnt="6">
        <dgm:presLayoutVars>
          <dgm:bulletEnabled val="1"/>
        </dgm:presLayoutVars>
      </dgm:prSet>
      <dgm:spPr/>
    </dgm:pt>
    <dgm:pt modelId="{05FE1B45-AE7C-4DBD-B405-E4FCA2FF9F7E}" type="pres">
      <dgm:prSet presAssocID="{EAA8AF6D-6CAF-4299-8808-54288AF02B59}" presName="sibTrans" presStyleCnt="0"/>
      <dgm:spPr/>
    </dgm:pt>
    <dgm:pt modelId="{FF4B5F6C-241E-4E69-87A6-E0D3F4009201}" type="pres">
      <dgm:prSet presAssocID="{CC793F22-4064-4B52-A45D-C27627DA4D93}" presName="node" presStyleLbl="node1" presStyleIdx="4" presStyleCnt="6">
        <dgm:presLayoutVars>
          <dgm:bulletEnabled val="1"/>
        </dgm:presLayoutVars>
      </dgm:prSet>
      <dgm:spPr/>
    </dgm:pt>
    <dgm:pt modelId="{7934A31A-1C94-4270-ACBE-BA3ACE9AAECE}" type="pres">
      <dgm:prSet presAssocID="{E4937976-5FFF-4AC2-904E-74F41D32D932}" presName="sibTrans" presStyleCnt="0"/>
      <dgm:spPr/>
    </dgm:pt>
    <dgm:pt modelId="{5426B577-7304-4F1C-A2E8-6560E63F7DC1}" type="pres">
      <dgm:prSet presAssocID="{E586EA43-C698-47E5-AD6F-518C34CD319D}" presName="node" presStyleLbl="node1" presStyleIdx="5" presStyleCnt="6">
        <dgm:presLayoutVars>
          <dgm:bulletEnabled val="1"/>
        </dgm:presLayoutVars>
      </dgm:prSet>
      <dgm:spPr/>
    </dgm:pt>
  </dgm:ptLst>
  <dgm:cxnLst>
    <dgm:cxn modelId="{4B4DD807-73E6-452C-8C12-EBD6EBD2720B}" type="presOf" srcId="{93659BF1-5B3F-4316-BFAF-26B80024EDC0}" destId="{83E65BDF-2A74-4DBC-8D3B-F422F357AD7D}" srcOrd="0" destOrd="0" presId="urn:microsoft.com/office/officeart/2005/8/layout/default"/>
    <dgm:cxn modelId="{94E48C0B-635C-4A5C-8B2C-EEAE97F91308}" srcId="{82783875-1051-4B56-BA2B-89BBAB5DF90B}" destId="{93659BF1-5B3F-4316-BFAF-26B80024EDC0}" srcOrd="0" destOrd="0" parTransId="{ADB5EC75-9863-47FE-A874-A89C18CC52D2}" sibTransId="{C754FE63-3852-4A66-AC31-8A4F7C7CDC26}"/>
    <dgm:cxn modelId="{1F4D8621-A331-4D3C-8DF3-343456A139EE}" srcId="{82783875-1051-4B56-BA2B-89BBAB5DF90B}" destId="{CC793F22-4064-4B52-A45D-C27627DA4D93}" srcOrd="4" destOrd="0" parTransId="{DCE8FA45-F33F-41FC-9B67-A5C6B05EAFB5}" sibTransId="{E4937976-5FFF-4AC2-904E-74F41D32D932}"/>
    <dgm:cxn modelId="{20B1A129-D3A5-4DE2-9C64-B9396BB8284B}" type="presOf" srcId="{A7690905-6440-45B0-8C03-DCDEBBA6DA14}" destId="{CEF2FA2A-0447-45F9-83EF-6ED2216AE2FD}" srcOrd="0" destOrd="0" presId="urn:microsoft.com/office/officeart/2005/8/layout/default"/>
    <dgm:cxn modelId="{1EF54E3F-09F2-47BC-838B-B7BDCB52FDE6}" type="presOf" srcId="{0F002C5B-D85A-4BFF-B8A8-64ED4BBA42E5}" destId="{D8B97833-BDEA-424E-AC04-469A65E8CF7F}" srcOrd="0" destOrd="0" presId="urn:microsoft.com/office/officeart/2005/8/layout/default"/>
    <dgm:cxn modelId="{F8E1CE5E-5300-4DCE-AC7B-804DEEB08B7C}" srcId="{82783875-1051-4B56-BA2B-89BBAB5DF90B}" destId="{E586EA43-C698-47E5-AD6F-518C34CD319D}" srcOrd="5" destOrd="0" parTransId="{40B74F97-8914-4877-943F-93218CECFDEB}" sibTransId="{300A2B16-3437-4C0C-A5E0-6304DF720A11}"/>
    <dgm:cxn modelId="{F0747567-3503-4EBF-9957-2976CF9D2EA6}" srcId="{82783875-1051-4B56-BA2B-89BBAB5DF90B}" destId="{A7690905-6440-45B0-8C03-DCDEBBA6DA14}" srcOrd="2" destOrd="0" parTransId="{86D0929D-53BF-4BCA-B360-CC4FDD363F6E}" sibTransId="{2D0E22BF-8FDC-4AD4-BE40-0217E1AF06BB}"/>
    <dgm:cxn modelId="{86203A70-650E-42D3-ABA1-46DAC7D7F41E}" type="presOf" srcId="{E586EA43-C698-47E5-AD6F-518C34CD319D}" destId="{5426B577-7304-4F1C-A2E8-6560E63F7DC1}" srcOrd="0" destOrd="0" presId="urn:microsoft.com/office/officeart/2005/8/layout/default"/>
    <dgm:cxn modelId="{B65B7875-D5A1-48FF-B41B-B985CDC6131B}" srcId="{82783875-1051-4B56-BA2B-89BBAB5DF90B}" destId="{D3967B77-62AE-449D-9BA0-93FDD9B2D660}" srcOrd="1" destOrd="0" parTransId="{1EE24D99-AACC-488B-9AE3-C62BBE366F57}" sibTransId="{D2D6C317-7452-4AF8-9016-0E7517349EB6}"/>
    <dgm:cxn modelId="{7343278F-027F-4400-9932-D311919CCB7D}" type="presOf" srcId="{82783875-1051-4B56-BA2B-89BBAB5DF90B}" destId="{0A388057-AC32-431E-98B6-3BAE7E2669B8}" srcOrd="0" destOrd="0" presId="urn:microsoft.com/office/officeart/2005/8/layout/default"/>
    <dgm:cxn modelId="{B23C6FB0-0F93-486F-B7EB-9202E4BEEEAC}" srcId="{82783875-1051-4B56-BA2B-89BBAB5DF90B}" destId="{0F002C5B-D85A-4BFF-B8A8-64ED4BBA42E5}" srcOrd="3" destOrd="0" parTransId="{B9943328-1626-4396-9575-817C5017E699}" sibTransId="{EAA8AF6D-6CAF-4299-8808-54288AF02B59}"/>
    <dgm:cxn modelId="{597933E0-C76A-4954-9BEC-92A8F7A6A36C}" type="presOf" srcId="{D3967B77-62AE-449D-9BA0-93FDD9B2D660}" destId="{19F07D7F-7CF5-4AF2-9D2F-75E4C7131B88}" srcOrd="0" destOrd="0" presId="urn:microsoft.com/office/officeart/2005/8/layout/default"/>
    <dgm:cxn modelId="{6EB2E3E1-F864-441F-A56D-1EFBD0CF4DC5}" type="presOf" srcId="{CC793F22-4064-4B52-A45D-C27627DA4D93}" destId="{FF4B5F6C-241E-4E69-87A6-E0D3F4009201}" srcOrd="0" destOrd="0" presId="urn:microsoft.com/office/officeart/2005/8/layout/default"/>
    <dgm:cxn modelId="{9F2F916A-328A-4A09-BB94-50B87C39235A}" type="presParOf" srcId="{0A388057-AC32-431E-98B6-3BAE7E2669B8}" destId="{83E65BDF-2A74-4DBC-8D3B-F422F357AD7D}" srcOrd="0" destOrd="0" presId="urn:microsoft.com/office/officeart/2005/8/layout/default"/>
    <dgm:cxn modelId="{35045C68-A333-4257-80AE-39FBCFABF338}" type="presParOf" srcId="{0A388057-AC32-431E-98B6-3BAE7E2669B8}" destId="{D2806731-FA85-495D-95DB-866069318405}" srcOrd="1" destOrd="0" presId="urn:microsoft.com/office/officeart/2005/8/layout/default"/>
    <dgm:cxn modelId="{12DDAF96-82C4-42E3-BD2D-BB21F561AAF6}" type="presParOf" srcId="{0A388057-AC32-431E-98B6-3BAE7E2669B8}" destId="{19F07D7F-7CF5-4AF2-9D2F-75E4C7131B88}" srcOrd="2" destOrd="0" presId="urn:microsoft.com/office/officeart/2005/8/layout/default"/>
    <dgm:cxn modelId="{F1CDA439-21F0-4D32-BB7E-FDFC30D46420}" type="presParOf" srcId="{0A388057-AC32-431E-98B6-3BAE7E2669B8}" destId="{F351E7D6-8ED8-4A99-92C5-7FAD1DF39CA1}" srcOrd="3" destOrd="0" presId="urn:microsoft.com/office/officeart/2005/8/layout/default"/>
    <dgm:cxn modelId="{BE6DFD2E-6CF9-4B2A-BBDB-0527E1835DD1}" type="presParOf" srcId="{0A388057-AC32-431E-98B6-3BAE7E2669B8}" destId="{CEF2FA2A-0447-45F9-83EF-6ED2216AE2FD}" srcOrd="4" destOrd="0" presId="urn:microsoft.com/office/officeart/2005/8/layout/default"/>
    <dgm:cxn modelId="{72D9F623-A318-4741-BE46-223EFBA0B1A7}" type="presParOf" srcId="{0A388057-AC32-431E-98B6-3BAE7E2669B8}" destId="{4B8DFBCC-52BA-4554-B252-381B9CC4671E}" srcOrd="5" destOrd="0" presId="urn:microsoft.com/office/officeart/2005/8/layout/default"/>
    <dgm:cxn modelId="{891825CA-873D-425F-A1A2-3A6BD04ED71D}" type="presParOf" srcId="{0A388057-AC32-431E-98B6-3BAE7E2669B8}" destId="{D8B97833-BDEA-424E-AC04-469A65E8CF7F}" srcOrd="6" destOrd="0" presId="urn:microsoft.com/office/officeart/2005/8/layout/default"/>
    <dgm:cxn modelId="{80668722-20B5-4769-9CF5-86C97EBE0743}" type="presParOf" srcId="{0A388057-AC32-431E-98B6-3BAE7E2669B8}" destId="{05FE1B45-AE7C-4DBD-B405-E4FCA2FF9F7E}" srcOrd="7" destOrd="0" presId="urn:microsoft.com/office/officeart/2005/8/layout/default"/>
    <dgm:cxn modelId="{CC944E8F-7FF4-4787-BB21-C76719D16C8B}" type="presParOf" srcId="{0A388057-AC32-431E-98B6-3BAE7E2669B8}" destId="{FF4B5F6C-241E-4E69-87A6-E0D3F4009201}" srcOrd="8" destOrd="0" presId="urn:microsoft.com/office/officeart/2005/8/layout/default"/>
    <dgm:cxn modelId="{AD8E23E3-860E-4869-87AA-4F0E809382A4}" type="presParOf" srcId="{0A388057-AC32-431E-98B6-3BAE7E2669B8}" destId="{7934A31A-1C94-4270-ACBE-BA3ACE9AAECE}" srcOrd="9" destOrd="0" presId="urn:microsoft.com/office/officeart/2005/8/layout/default"/>
    <dgm:cxn modelId="{E8CFB555-30FC-4741-AFB0-F4132FC1E1AD}" type="presParOf" srcId="{0A388057-AC32-431E-98B6-3BAE7E2669B8}" destId="{5426B577-7304-4F1C-A2E8-6560E63F7DC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06402-2C77-4EE4-81EF-BC1DA7039285}">
      <dsp:nvSpPr>
        <dsp:cNvPr id="0" name=""/>
        <dsp:cNvSpPr/>
      </dsp:nvSpPr>
      <dsp:spPr>
        <a:xfrm>
          <a:off x="649508" y="1250350"/>
          <a:ext cx="1059006" cy="10590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410A85-8070-4847-A563-D0EADEDD60A6}">
      <dsp:nvSpPr>
        <dsp:cNvPr id="0" name=""/>
        <dsp:cNvSpPr/>
      </dsp:nvSpPr>
      <dsp:spPr>
        <a:xfrm>
          <a:off x="2338" y="2623477"/>
          <a:ext cx="235334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pt-BR" sz="3600" kern="1200"/>
            <a:t>Histórico</a:t>
          </a:r>
          <a:endParaRPr lang="en-US" sz="3600" kern="1200"/>
        </a:p>
      </dsp:txBody>
      <dsp:txXfrm>
        <a:off x="2338" y="2623477"/>
        <a:ext cx="2353348" cy="720000"/>
      </dsp:txXfrm>
    </dsp:sp>
    <dsp:sp modelId="{7B48F79A-FA76-4EB8-81EA-54F941607E09}">
      <dsp:nvSpPr>
        <dsp:cNvPr id="0" name=""/>
        <dsp:cNvSpPr/>
      </dsp:nvSpPr>
      <dsp:spPr>
        <a:xfrm>
          <a:off x="3414693" y="1250350"/>
          <a:ext cx="1059006" cy="10590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59DC31-BB32-4A6F-9CD0-A0F13ABDF0FD}">
      <dsp:nvSpPr>
        <dsp:cNvPr id="0" name=""/>
        <dsp:cNvSpPr/>
      </dsp:nvSpPr>
      <dsp:spPr>
        <a:xfrm>
          <a:off x="2767522" y="2623477"/>
          <a:ext cx="235334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pt-BR" sz="3600" kern="1200"/>
            <a:t>Definição</a:t>
          </a:r>
          <a:endParaRPr lang="en-US" sz="3600" kern="1200"/>
        </a:p>
      </dsp:txBody>
      <dsp:txXfrm>
        <a:off x="2767522" y="2623477"/>
        <a:ext cx="2353348" cy="720000"/>
      </dsp:txXfrm>
    </dsp:sp>
    <dsp:sp modelId="{BACE8473-00EF-4E4B-AA3C-C9B6F81FC286}">
      <dsp:nvSpPr>
        <dsp:cNvPr id="0" name=""/>
        <dsp:cNvSpPr/>
      </dsp:nvSpPr>
      <dsp:spPr>
        <a:xfrm>
          <a:off x="6179878" y="1250350"/>
          <a:ext cx="1059006" cy="10590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CE66A3-6FDE-43BD-AD8E-31D3F29F186A}">
      <dsp:nvSpPr>
        <dsp:cNvPr id="0" name=""/>
        <dsp:cNvSpPr/>
      </dsp:nvSpPr>
      <dsp:spPr>
        <a:xfrm>
          <a:off x="5532707" y="2623477"/>
          <a:ext cx="235334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pt-BR" sz="3600" kern="1200"/>
            <a:t>Diretrizes</a:t>
          </a:r>
          <a:endParaRPr lang="en-US" sz="3600" kern="1200"/>
        </a:p>
      </dsp:txBody>
      <dsp:txXfrm>
        <a:off x="5532707" y="2623477"/>
        <a:ext cx="2353348" cy="720000"/>
      </dsp:txXfrm>
    </dsp:sp>
    <dsp:sp modelId="{D7F8030B-ABB3-4C63-A2CF-C3AA82C6802F}">
      <dsp:nvSpPr>
        <dsp:cNvPr id="0" name=""/>
        <dsp:cNvSpPr/>
      </dsp:nvSpPr>
      <dsp:spPr>
        <a:xfrm>
          <a:off x="8945063" y="1250350"/>
          <a:ext cx="1059006" cy="10590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06A871-71B6-4299-B9C8-143107B902ED}">
      <dsp:nvSpPr>
        <dsp:cNvPr id="0" name=""/>
        <dsp:cNvSpPr/>
      </dsp:nvSpPr>
      <dsp:spPr>
        <a:xfrm>
          <a:off x="8297892" y="2623477"/>
          <a:ext cx="235334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pt-BR" sz="3600" kern="1200"/>
            <a:t>Equipe</a:t>
          </a:r>
          <a:endParaRPr lang="en-US" sz="3600" kern="1200"/>
        </a:p>
      </dsp:txBody>
      <dsp:txXfrm>
        <a:off x="8297892" y="2623477"/>
        <a:ext cx="2353348"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07BFF-482B-4F96-A0A8-637D5559755B}">
      <dsp:nvSpPr>
        <dsp:cNvPr id="0" name=""/>
        <dsp:cNvSpPr/>
      </dsp:nvSpPr>
      <dsp:spPr>
        <a:xfrm>
          <a:off x="0" y="113058"/>
          <a:ext cx="6949440" cy="87395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pt-BR" sz="2200" kern="1200"/>
            <a:t>Responsabilidades (onde vai responder);</a:t>
          </a:r>
          <a:endParaRPr lang="en-US" sz="2200" kern="1200"/>
        </a:p>
      </dsp:txBody>
      <dsp:txXfrm>
        <a:off x="42663" y="155721"/>
        <a:ext cx="6864114" cy="788627"/>
      </dsp:txXfrm>
    </dsp:sp>
    <dsp:sp modelId="{E4B9CC55-EEA2-49A0-B938-3D959C41FDBF}">
      <dsp:nvSpPr>
        <dsp:cNvPr id="0" name=""/>
        <dsp:cNvSpPr/>
      </dsp:nvSpPr>
      <dsp:spPr>
        <a:xfrm>
          <a:off x="0" y="1050372"/>
          <a:ext cx="6949440" cy="873953"/>
        </a:xfrm>
        <a:prstGeom prst="roundRect">
          <a:avLst/>
        </a:prstGeom>
        <a:solidFill>
          <a:schemeClr val="accent5">
            <a:hueOff val="1822866"/>
            <a:satOff val="-821"/>
            <a:lumOff val="-10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pt-BR" sz="2200" kern="1200" dirty="0"/>
            <a:t>Deveres (o que deve ser feito);</a:t>
          </a:r>
          <a:endParaRPr lang="en-US" sz="2200" kern="1200" dirty="0"/>
        </a:p>
      </dsp:txBody>
      <dsp:txXfrm>
        <a:off x="42663" y="1093035"/>
        <a:ext cx="6864114" cy="788627"/>
      </dsp:txXfrm>
    </dsp:sp>
    <dsp:sp modelId="{43E5F2DA-B0FF-42DB-A58A-1869FCB88020}">
      <dsp:nvSpPr>
        <dsp:cNvPr id="0" name=""/>
        <dsp:cNvSpPr/>
      </dsp:nvSpPr>
      <dsp:spPr>
        <a:xfrm>
          <a:off x="0" y="1987685"/>
          <a:ext cx="6949440" cy="873953"/>
        </a:xfrm>
        <a:prstGeom prst="roundRect">
          <a:avLst/>
        </a:prstGeom>
        <a:solidFill>
          <a:schemeClr val="accent5">
            <a:hueOff val="3645731"/>
            <a:satOff val="-1642"/>
            <a:lumOff val="-2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pt-BR" sz="2200" kern="1200" dirty="0"/>
            <a:t>Proibições e outras vedações (o que não deve ser feito);</a:t>
          </a:r>
          <a:endParaRPr lang="en-US" sz="2200" kern="1200" dirty="0"/>
        </a:p>
      </dsp:txBody>
      <dsp:txXfrm>
        <a:off x="42663" y="2030348"/>
        <a:ext cx="6864114" cy="788627"/>
      </dsp:txXfrm>
    </dsp:sp>
    <dsp:sp modelId="{5C129169-E22F-4D87-9E83-88CDA797AA4A}">
      <dsp:nvSpPr>
        <dsp:cNvPr id="0" name=""/>
        <dsp:cNvSpPr/>
      </dsp:nvSpPr>
      <dsp:spPr>
        <a:xfrm>
          <a:off x="0" y="2924999"/>
          <a:ext cx="6949440" cy="873953"/>
        </a:xfrm>
        <a:prstGeom prst="roundRect">
          <a:avLst/>
        </a:prstGeom>
        <a:solidFill>
          <a:schemeClr val="accent5">
            <a:hueOff val="5468597"/>
            <a:satOff val="-2462"/>
            <a:lumOff val="-3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pt-BR" sz="2200" kern="1200" dirty="0"/>
            <a:t>Penalidades (o que pode sofrer);</a:t>
          </a:r>
          <a:endParaRPr lang="en-US" sz="2200" kern="1200" dirty="0"/>
        </a:p>
      </dsp:txBody>
      <dsp:txXfrm>
        <a:off x="42663" y="2967662"/>
        <a:ext cx="6864114" cy="788627"/>
      </dsp:txXfrm>
    </dsp:sp>
    <dsp:sp modelId="{F2428358-D8BC-4FEE-89C4-B5E1AFA06421}">
      <dsp:nvSpPr>
        <dsp:cNvPr id="0" name=""/>
        <dsp:cNvSpPr/>
      </dsp:nvSpPr>
      <dsp:spPr>
        <a:xfrm>
          <a:off x="0" y="3862312"/>
          <a:ext cx="6949440" cy="873953"/>
        </a:xfrm>
        <a:prstGeom prst="roundRect">
          <a:avLst/>
        </a:prstGeom>
        <a:solidFill>
          <a:schemeClr val="accent5">
            <a:hueOff val="7291462"/>
            <a:satOff val="-3283"/>
            <a:lumOff val="-4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pt-BR" sz="2200" kern="1200" dirty="0"/>
            <a:t>Procedimento Investigativo (como a administração obtêm evidências); e</a:t>
          </a:r>
          <a:endParaRPr lang="en-US" sz="2200" kern="1200" dirty="0"/>
        </a:p>
      </dsp:txBody>
      <dsp:txXfrm>
        <a:off x="42663" y="3904975"/>
        <a:ext cx="6864114" cy="788627"/>
      </dsp:txXfrm>
    </dsp:sp>
    <dsp:sp modelId="{A43F2D75-3FDA-4CD0-866B-6228C904C441}">
      <dsp:nvSpPr>
        <dsp:cNvPr id="0" name=""/>
        <dsp:cNvSpPr/>
      </dsp:nvSpPr>
      <dsp:spPr>
        <a:xfrm>
          <a:off x="0" y="4799625"/>
          <a:ext cx="6949440" cy="873953"/>
        </a:xfrm>
        <a:prstGeom prst="roundRect">
          <a:avLst/>
        </a:prstGeom>
        <a:solidFill>
          <a:schemeClr val="accent5">
            <a:hueOff val="9114327"/>
            <a:satOff val="-4104"/>
            <a:lumOff val="-50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pt-BR" sz="2200" kern="1200"/>
            <a:t>Processo Correcional (como o servidor pode se defender).</a:t>
          </a:r>
          <a:endParaRPr lang="en-US" sz="2200" kern="1200"/>
        </a:p>
      </dsp:txBody>
      <dsp:txXfrm>
        <a:off x="42663" y="4842288"/>
        <a:ext cx="6864114" cy="788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899B0-5910-4788-B536-2022C30FDC1B}">
      <dsp:nvSpPr>
        <dsp:cNvPr id="0" name=""/>
        <dsp:cNvSpPr/>
      </dsp:nvSpPr>
      <dsp:spPr>
        <a:xfrm>
          <a:off x="0" y="7506"/>
          <a:ext cx="7536203" cy="15116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pt-BR" sz="3800" kern="1200" dirty="0"/>
            <a:t>Administrativa -&gt; penalidades administrativas</a:t>
          </a:r>
          <a:endParaRPr lang="en-US" sz="3800" kern="1200" dirty="0"/>
        </a:p>
      </dsp:txBody>
      <dsp:txXfrm>
        <a:off x="73792" y="81298"/>
        <a:ext cx="7388619" cy="1364056"/>
      </dsp:txXfrm>
    </dsp:sp>
    <dsp:sp modelId="{0B0419B2-3D31-4D97-8BE6-A3B3A95F8818}">
      <dsp:nvSpPr>
        <dsp:cNvPr id="0" name=""/>
        <dsp:cNvSpPr/>
      </dsp:nvSpPr>
      <dsp:spPr>
        <a:xfrm>
          <a:off x="0" y="1628587"/>
          <a:ext cx="7536203" cy="15116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pt-BR" sz="3800" kern="1200" dirty="0"/>
            <a:t>Cível -&gt; dever de indenizar</a:t>
          </a:r>
          <a:endParaRPr lang="en-US" sz="3800" kern="1200" dirty="0"/>
        </a:p>
      </dsp:txBody>
      <dsp:txXfrm>
        <a:off x="73792" y="1702379"/>
        <a:ext cx="7388619" cy="1364056"/>
      </dsp:txXfrm>
    </dsp:sp>
    <dsp:sp modelId="{34063C98-952B-44FF-AD7B-78B862A229FF}">
      <dsp:nvSpPr>
        <dsp:cNvPr id="0" name=""/>
        <dsp:cNvSpPr/>
      </dsp:nvSpPr>
      <dsp:spPr>
        <a:xfrm>
          <a:off x="0" y="3249667"/>
          <a:ext cx="7536203" cy="15116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pt-BR" sz="3800" kern="1200" dirty="0"/>
            <a:t>Penal -&gt; cumprimento de penas</a:t>
          </a:r>
          <a:endParaRPr lang="en-US" sz="3800" kern="1200" dirty="0"/>
        </a:p>
      </dsp:txBody>
      <dsp:txXfrm>
        <a:off x="73792" y="3323459"/>
        <a:ext cx="7388619" cy="13640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65BDF-2A74-4DBC-8D3B-F422F357AD7D}">
      <dsp:nvSpPr>
        <dsp:cNvPr id="0" name=""/>
        <dsp:cNvSpPr/>
      </dsp:nvSpPr>
      <dsp:spPr>
        <a:xfrm>
          <a:off x="439090" y="2242"/>
          <a:ext cx="2891075" cy="17346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t-BR" sz="2700" kern="1200"/>
            <a:t>I - advertência;</a:t>
          </a:r>
          <a:endParaRPr lang="en-US" sz="2700" kern="1200"/>
        </a:p>
      </dsp:txBody>
      <dsp:txXfrm>
        <a:off x="439090" y="2242"/>
        <a:ext cx="2891075" cy="1734645"/>
      </dsp:txXfrm>
    </dsp:sp>
    <dsp:sp modelId="{19F07D7F-7CF5-4AF2-9D2F-75E4C7131B88}">
      <dsp:nvSpPr>
        <dsp:cNvPr id="0" name=""/>
        <dsp:cNvSpPr/>
      </dsp:nvSpPr>
      <dsp:spPr>
        <a:xfrm>
          <a:off x="3619273" y="2242"/>
          <a:ext cx="2891075" cy="173464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t-BR" sz="2700" kern="1200"/>
            <a:t>II - suspensão;</a:t>
          </a:r>
          <a:endParaRPr lang="en-US" sz="2700" kern="1200"/>
        </a:p>
      </dsp:txBody>
      <dsp:txXfrm>
        <a:off x="3619273" y="2242"/>
        <a:ext cx="2891075" cy="1734645"/>
      </dsp:txXfrm>
    </dsp:sp>
    <dsp:sp modelId="{CEF2FA2A-0447-45F9-83EF-6ED2216AE2FD}">
      <dsp:nvSpPr>
        <dsp:cNvPr id="0" name=""/>
        <dsp:cNvSpPr/>
      </dsp:nvSpPr>
      <dsp:spPr>
        <a:xfrm>
          <a:off x="439090" y="2025995"/>
          <a:ext cx="2891075" cy="173464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t-BR" sz="2700" kern="1200"/>
            <a:t>III - demissão;</a:t>
          </a:r>
          <a:endParaRPr lang="en-US" sz="2700" kern="1200"/>
        </a:p>
      </dsp:txBody>
      <dsp:txXfrm>
        <a:off x="439090" y="2025995"/>
        <a:ext cx="2891075" cy="1734645"/>
      </dsp:txXfrm>
    </dsp:sp>
    <dsp:sp modelId="{D8B97833-BDEA-424E-AC04-469A65E8CF7F}">
      <dsp:nvSpPr>
        <dsp:cNvPr id="0" name=""/>
        <dsp:cNvSpPr/>
      </dsp:nvSpPr>
      <dsp:spPr>
        <a:xfrm>
          <a:off x="3619273" y="2025995"/>
          <a:ext cx="2891075" cy="173464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t-BR" sz="2700" kern="1200"/>
            <a:t>IV - cassação de aposentadoria ou disponibilidade;</a:t>
          </a:r>
          <a:endParaRPr lang="en-US" sz="2700" kern="1200"/>
        </a:p>
      </dsp:txBody>
      <dsp:txXfrm>
        <a:off x="3619273" y="2025995"/>
        <a:ext cx="2891075" cy="1734645"/>
      </dsp:txXfrm>
    </dsp:sp>
    <dsp:sp modelId="{FF4B5F6C-241E-4E69-87A6-E0D3F4009201}">
      <dsp:nvSpPr>
        <dsp:cNvPr id="0" name=""/>
        <dsp:cNvSpPr/>
      </dsp:nvSpPr>
      <dsp:spPr>
        <a:xfrm>
          <a:off x="439090" y="4049748"/>
          <a:ext cx="2891075" cy="173464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t-BR" sz="2700" kern="1200"/>
            <a:t>V - destituição de cargo em comissão;</a:t>
          </a:r>
          <a:endParaRPr lang="en-US" sz="2700" kern="1200"/>
        </a:p>
      </dsp:txBody>
      <dsp:txXfrm>
        <a:off x="439090" y="4049748"/>
        <a:ext cx="2891075" cy="1734645"/>
      </dsp:txXfrm>
    </dsp:sp>
    <dsp:sp modelId="{5426B577-7304-4F1C-A2E8-6560E63F7DC1}">
      <dsp:nvSpPr>
        <dsp:cNvPr id="0" name=""/>
        <dsp:cNvSpPr/>
      </dsp:nvSpPr>
      <dsp:spPr>
        <a:xfrm>
          <a:off x="3619273" y="4049748"/>
          <a:ext cx="2891075" cy="17346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t-BR" sz="2700" kern="1200"/>
            <a:t>VI - destituição de função comissionada.</a:t>
          </a:r>
          <a:endParaRPr lang="en-US" sz="2700" kern="1200"/>
        </a:p>
      </dsp:txBody>
      <dsp:txXfrm>
        <a:off x="3619273" y="4049748"/>
        <a:ext cx="2891075" cy="173464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5/5/2025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780905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5/5/2025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52260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5/5/2025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913088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5/5/2025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502274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5/5/2025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030658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5/5/2025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616203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5/5/2025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049603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5/5/2025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187355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5/5/2025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609344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5/5/2025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889365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5/5/2025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88181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5/5/2025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‹nº›</a:t>
            </a:fld>
            <a:endParaRPr lang="en-US"/>
          </a:p>
        </p:txBody>
      </p:sp>
    </p:spTree>
    <p:extLst>
      <p:ext uri="{BB962C8B-B14F-4D97-AF65-F5344CB8AC3E}">
        <p14:creationId xmlns:p14="http://schemas.microsoft.com/office/powerpoint/2010/main" val="580095021"/>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corregedoria@ifrr.edu.br" TargetMode="External"/><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hyperlink" Target="mailto:ronaldo.candido@ifrr.edu.b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4" name="Picture 3" descr="Setas brancas indo para o alvo vermelho">
            <a:extLst>
              <a:ext uri="{FF2B5EF4-FFF2-40B4-BE49-F238E27FC236}">
                <a16:creationId xmlns:a16="http://schemas.microsoft.com/office/drawing/2014/main" id="{4DA3EADE-57EC-5E8E-A326-BC2981502F67}"/>
              </a:ext>
            </a:extLst>
          </p:cNvPr>
          <p:cNvPicPr>
            <a:picLocks noChangeAspect="1"/>
          </p:cNvPicPr>
          <p:nvPr/>
        </p:nvPicPr>
        <p:blipFill>
          <a:blip r:embed="rId2"/>
          <a:srcRect b="1573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DF15DF8A-891A-1965-E372-1BA1F3B94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507179" y="173179"/>
            <a:ext cx="6858002" cy="6511640"/>
          </a:xfrm>
          <a:prstGeom prst="rect">
            <a:avLst/>
          </a:prstGeom>
          <a:gradFill>
            <a:gsLst>
              <a:gs pos="0">
                <a:schemeClr val="bg1">
                  <a:alpha val="0"/>
                </a:schemeClr>
              </a:gs>
              <a:gs pos="46000">
                <a:schemeClr val="bg1">
                  <a:alpha val="33000"/>
                </a:schemeClr>
              </a:gs>
              <a:gs pos="26000">
                <a:schemeClr val="bg1">
                  <a:alpha val="20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F2FDEB8E-F393-6A19-6A0A-0ABB4612918F}"/>
              </a:ext>
            </a:extLst>
          </p:cNvPr>
          <p:cNvSpPr>
            <a:spLocks noGrp="1"/>
          </p:cNvSpPr>
          <p:nvPr>
            <p:ph type="ctrTitle"/>
          </p:nvPr>
        </p:nvSpPr>
        <p:spPr>
          <a:xfrm>
            <a:off x="7473219" y="898373"/>
            <a:ext cx="4470544" cy="3474720"/>
          </a:xfrm>
        </p:spPr>
        <p:txBody>
          <a:bodyPr anchor="b">
            <a:normAutofit/>
          </a:bodyPr>
          <a:lstStyle/>
          <a:p>
            <a:pPr algn="l"/>
            <a:r>
              <a:rPr lang="pt-BR" sz="5800" dirty="0"/>
              <a:t>Regime Disciplinar</a:t>
            </a:r>
          </a:p>
        </p:txBody>
      </p:sp>
      <p:sp>
        <p:nvSpPr>
          <p:cNvPr id="3" name="Subtítulo 2">
            <a:extLst>
              <a:ext uri="{FF2B5EF4-FFF2-40B4-BE49-F238E27FC236}">
                <a16:creationId xmlns:a16="http://schemas.microsoft.com/office/drawing/2014/main" id="{A5727C74-5957-6BF2-A92A-7187093AAB4F}"/>
              </a:ext>
            </a:extLst>
          </p:cNvPr>
          <p:cNvSpPr>
            <a:spLocks noGrp="1"/>
          </p:cNvSpPr>
          <p:nvPr>
            <p:ph type="subTitle" idx="1"/>
          </p:nvPr>
        </p:nvSpPr>
        <p:spPr>
          <a:xfrm>
            <a:off x="7482646" y="4495013"/>
            <a:ext cx="4116410" cy="1386840"/>
          </a:xfrm>
        </p:spPr>
        <p:txBody>
          <a:bodyPr anchor="t">
            <a:normAutofit/>
          </a:bodyPr>
          <a:lstStyle/>
          <a:p>
            <a:pPr algn="l"/>
            <a:r>
              <a:rPr lang="pt-BR" sz="2200"/>
              <a:t>O caminho das pedras</a:t>
            </a:r>
          </a:p>
        </p:txBody>
      </p:sp>
    </p:spTree>
    <p:extLst>
      <p:ext uri="{BB962C8B-B14F-4D97-AF65-F5344CB8AC3E}">
        <p14:creationId xmlns:p14="http://schemas.microsoft.com/office/powerpoint/2010/main" val="4102561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211CE2E-2F37-67C0-218A-E6A9CE425084}"/>
              </a:ext>
            </a:extLst>
          </p:cNvPr>
          <p:cNvSpPr>
            <a:spLocks noGrp="1"/>
          </p:cNvSpPr>
          <p:nvPr>
            <p:ph type="title"/>
          </p:nvPr>
        </p:nvSpPr>
        <p:spPr>
          <a:xfrm>
            <a:off x="5568534" y="603504"/>
            <a:ext cx="5916169" cy="1527048"/>
          </a:xfrm>
        </p:spPr>
        <p:txBody>
          <a:bodyPr anchor="b">
            <a:normAutofit/>
          </a:bodyPr>
          <a:lstStyle/>
          <a:p>
            <a:r>
              <a:rPr lang="pt-BR"/>
              <a:t>Regime Disciplinar – O caminho das pedras</a:t>
            </a:r>
            <a:endParaRPr lang="pt-BR" dirty="0"/>
          </a:p>
        </p:txBody>
      </p:sp>
      <p:pic>
        <p:nvPicPr>
          <p:cNvPr id="4" name="Espaço Reservado para Conteúdo 3" descr="Desenho colorido de cores diferentes&#10;&#10;O conteúdo gerado por IA pode estar incorreto.">
            <a:extLst>
              <a:ext uri="{FF2B5EF4-FFF2-40B4-BE49-F238E27FC236}">
                <a16:creationId xmlns:a16="http://schemas.microsoft.com/office/drawing/2014/main" id="{B9493CF5-9323-B545-76FB-E6F57070B51D}"/>
              </a:ext>
            </a:extLst>
          </p:cNvPr>
          <p:cNvPicPr>
            <a:picLocks noChangeAspect="1"/>
          </p:cNvPicPr>
          <p:nvPr/>
        </p:nvPicPr>
        <p:blipFill>
          <a:blip r:embed="rId2"/>
          <a:srcRect l="15193" r="13207"/>
          <a:stretch/>
        </p:blipFill>
        <p:spPr>
          <a:xfrm>
            <a:off x="20" y="10"/>
            <a:ext cx="4910308" cy="6857990"/>
          </a:xfrm>
          <a:prstGeom prst="rect">
            <a:avLst/>
          </a:prstGeom>
        </p:spPr>
      </p:pic>
      <p:sp>
        <p:nvSpPr>
          <p:cNvPr id="8" name="Content Placeholder 7">
            <a:extLst>
              <a:ext uri="{FF2B5EF4-FFF2-40B4-BE49-F238E27FC236}">
                <a16:creationId xmlns:a16="http://schemas.microsoft.com/office/drawing/2014/main" id="{7FC7503C-2A03-2940-9249-6A7C5B3924D7}"/>
              </a:ext>
            </a:extLst>
          </p:cNvPr>
          <p:cNvSpPr>
            <a:spLocks noGrp="1"/>
          </p:cNvSpPr>
          <p:nvPr>
            <p:ph idx="1"/>
          </p:nvPr>
        </p:nvSpPr>
        <p:spPr>
          <a:xfrm>
            <a:off x="5568533" y="2214282"/>
            <a:ext cx="5916169" cy="4095078"/>
          </a:xfrm>
        </p:spPr>
        <p:txBody>
          <a:bodyPr>
            <a:normAutofit/>
          </a:bodyPr>
          <a:lstStyle/>
          <a:p>
            <a:pPr marL="0" indent="0" algn="just">
              <a:buNone/>
            </a:pPr>
            <a:r>
              <a:rPr lang="pt-BR" sz="1800" dirty="0"/>
              <a:t>Alguns imaginam, ou ao menos querem imaginar, que nosso percurso no serviço público é como o caminho ao lado:</a:t>
            </a:r>
          </a:p>
          <a:p>
            <a:pPr marL="0" indent="0" algn="just">
              <a:buNone/>
            </a:pPr>
            <a:r>
              <a:rPr lang="pt-BR" sz="1800" dirty="0"/>
              <a:t>Uma estrada devidamente pavimentada de tijolos amarelos que termina, para alguns, na tão sonhada aposentadoria.</a:t>
            </a:r>
          </a:p>
          <a:p>
            <a:pPr marL="0" indent="0" algn="just">
              <a:buNone/>
            </a:pPr>
            <a:endParaRPr lang="pt-BR" sz="1800" dirty="0"/>
          </a:p>
          <a:p>
            <a:pPr marL="0" indent="0" algn="just">
              <a:buNone/>
            </a:pPr>
            <a:r>
              <a:rPr lang="pt-BR" sz="1800" dirty="0"/>
              <a:t>No entanto, a maioria de nós, logo nas primeiras semanas ou meses, dar-se conta de que nosso percurso está mais parecido com outro.</a:t>
            </a:r>
            <a:endParaRPr lang="en-US" sz="1800" dirty="0"/>
          </a:p>
        </p:txBody>
      </p:sp>
    </p:spTree>
    <p:extLst>
      <p:ext uri="{BB962C8B-B14F-4D97-AF65-F5344CB8AC3E}">
        <p14:creationId xmlns:p14="http://schemas.microsoft.com/office/powerpoint/2010/main" val="2964902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A2AFC67-0973-EC0D-F14E-710D701B2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E52BB62-5505-8873-B5A4-3E5FFAAB1B74}"/>
              </a:ext>
            </a:extLst>
          </p:cNvPr>
          <p:cNvSpPr>
            <a:spLocks noGrp="1"/>
          </p:cNvSpPr>
          <p:nvPr>
            <p:ph type="title"/>
          </p:nvPr>
        </p:nvSpPr>
        <p:spPr>
          <a:xfrm>
            <a:off x="612648" y="603504"/>
            <a:ext cx="3553412" cy="1527048"/>
          </a:xfrm>
        </p:spPr>
        <p:txBody>
          <a:bodyPr anchor="b">
            <a:normAutofit/>
          </a:bodyPr>
          <a:lstStyle/>
          <a:p>
            <a:r>
              <a:rPr lang="pt-BR" sz="2800"/>
              <a:t>Regime Disciplinar – o caminho das pedras</a:t>
            </a:r>
          </a:p>
        </p:txBody>
      </p:sp>
      <p:sp>
        <p:nvSpPr>
          <p:cNvPr id="8" name="Content Placeholder 7">
            <a:extLst>
              <a:ext uri="{FF2B5EF4-FFF2-40B4-BE49-F238E27FC236}">
                <a16:creationId xmlns:a16="http://schemas.microsoft.com/office/drawing/2014/main" id="{1D6BF99F-4AF9-E36D-2767-D8B6C7125839}"/>
              </a:ext>
            </a:extLst>
          </p:cNvPr>
          <p:cNvSpPr>
            <a:spLocks noGrp="1"/>
          </p:cNvSpPr>
          <p:nvPr>
            <p:ph idx="1"/>
          </p:nvPr>
        </p:nvSpPr>
        <p:spPr>
          <a:xfrm>
            <a:off x="612648" y="2212848"/>
            <a:ext cx="3553412" cy="4122420"/>
          </a:xfrm>
        </p:spPr>
        <p:txBody>
          <a:bodyPr>
            <a:normAutofit/>
          </a:bodyPr>
          <a:lstStyle/>
          <a:p>
            <a:pPr marL="0" indent="0" algn="just">
              <a:lnSpc>
                <a:spcPct val="110000"/>
              </a:lnSpc>
              <a:buNone/>
            </a:pPr>
            <a:r>
              <a:rPr lang="pt-BR" sz="1500" dirty="0"/>
              <a:t>Uma estrada de terra, tortuosa, cheia de pedras e obstáculos, ladeada por um precipício e que também termina na aposentadoria.</a:t>
            </a:r>
          </a:p>
          <a:p>
            <a:pPr marL="0" indent="0" algn="just">
              <a:lnSpc>
                <a:spcPct val="110000"/>
              </a:lnSpc>
              <a:buNone/>
            </a:pPr>
            <a:r>
              <a:rPr lang="pt-BR" sz="1500" dirty="0"/>
              <a:t>Claro, a imagem está exagerada, no entanto, nosso percurso no serviço público com certeza tem dificuldades (conseguem identificá-las?), obstáculos (quais seriam?) e pedras que ao tropeçarmos podem nos fazer cair no caminho e algumas podem nos fazer cair no precipício da demissão.</a:t>
            </a:r>
          </a:p>
          <a:p>
            <a:pPr>
              <a:lnSpc>
                <a:spcPct val="110000"/>
              </a:lnSpc>
            </a:pPr>
            <a:endParaRPr lang="en-US" sz="1500" dirty="0"/>
          </a:p>
        </p:txBody>
      </p:sp>
      <p:pic>
        <p:nvPicPr>
          <p:cNvPr id="4" name="Espaço Reservado para Conteúdo 3" descr="Montanha com pedras&#10;&#10;O conteúdo gerado por IA pode estar incorreto.">
            <a:extLst>
              <a:ext uri="{FF2B5EF4-FFF2-40B4-BE49-F238E27FC236}">
                <a16:creationId xmlns:a16="http://schemas.microsoft.com/office/drawing/2014/main" id="{C10E11AD-10AF-BC51-D48F-7029DBCD22E1}"/>
              </a:ext>
            </a:extLst>
          </p:cNvPr>
          <p:cNvPicPr>
            <a:picLocks noChangeAspect="1"/>
          </p:cNvPicPr>
          <p:nvPr/>
        </p:nvPicPr>
        <p:blipFill>
          <a:blip r:embed="rId2"/>
          <a:srcRect t="7816" r="2" b="2"/>
          <a:stretch/>
        </p:blipFill>
        <p:spPr>
          <a:xfrm>
            <a:off x="4752550" y="10"/>
            <a:ext cx="7439450" cy="6857990"/>
          </a:xfrm>
          <a:prstGeom prst="rect">
            <a:avLst/>
          </a:prstGeom>
        </p:spPr>
      </p:pic>
    </p:spTree>
    <p:extLst>
      <p:ext uri="{BB962C8B-B14F-4D97-AF65-F5344CB8AC3E}">
        <p14:creationId xmlns:p14="http://schemas.microsoft.com/office/powerpoint/2010/main" val="3333863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47C39E-F612-102D-F2F2-E22DEDC1C51E}"/>
              </a:ext>
            </a:extLst>
          </p:cNvPr>
          <p:cNvSpPr>
            <a:spLocks noGrp="1"/>
          </p:cNvSpPr>
          <p:nvPr>
            <p:ph type="title"/>
          </p:nvPr>
        </p:nvSpPr>
        <p:spPr>
          <a:xfrm>
            <a:off x="612648" y="603504"/>
            <a:ext cx="5862396" cy="1527048"/>
          </a:xfrm>
        </p:spPr>
        <p:txBody>
          <a:bodyPr anchor="b">
            <a:normAutofit/>
          </a:bodyPr>
          <a:lstStyle/>
          <a:p>
            <a:r>
              <a:rPr lang="pt-BR" dirty="0"/>
              <a:t>Razões e finalidades das normas disciplinares</a:t>
            </a:r>
          </a:p>
        </p:txBody>
      </p:sp>
      <p:sp>
        <p:nvSpPr>
          <p:cNvPr id="3" name="Espaço Reservado para Conteúdo 2">
            <a:extLst>
              <a:ext uri="{FF2B5EF4-FFF2-40B4-BE49-F238E27FC236}">
                <a16:creationId xmlns:a16="http://schemas.microsoft.com/office/drawing/2014/main" id="{6DEDE86B-D89C-CC57-8C78-8407168014EA}"/>
              </a:ext>
            </a:extLst>
          </p:cNvPr>
          <p:cNvSpPr>
            <a:spLocks noGrp="1"/>
          </p:cNvSpPr>
          <p:nvPr>
            <p:ph idx="1"/>
          </p:nvPr>
        </p:nvSpPr>
        <p:spPr>
          <a:xfrm>
            <a:off x="612648" y="2212848"/>
            <a:ext cx="5862396" cy="4096512"/>
          </a:xfrm>
        </p:spPr>
        <p:txBody>
          <a:bodyPr>
            <a:normAutofit/>
          </a:bodyPr>
          <a:lstStyle/>
          <a:p>
            <a:pPr marL="0" indent="0" algn="just">
              <a:buNone/>
            </a:pPr>
            <a:r>
              <a:rPr lang="pt-BR" sz="1800" dirty="0"/>
              <a:t>As normas disciplinares não são algo que tolhe nossa liberdade ou transforma nossa vida em algo chato, amarrado, engessado etc.</a:t>
            </a:r>
          </a:p>
          <a:p>
            <a:pPr marL="0" indent="0" algn="just">
              <a:buNone/>
            </a:pPr>
            <a:r>
              <a:rPr lang="pt-BR" sz="1800" dirty="0"/>
              <a:t>São parâmetros que nos ajudam a diminuirmos o risco de termos uma convivência social disfuncional, possuindo sempre razões (por quê) e objetivos (finalidade, para quê).</a:t>
            </a:r>
          </a:p>
          <a:p>
            <a:pPr algn="just"/>
            <a:r>
              <a:rPr lang="pt-BR" sz="1800" dirty="0"/>
              <a:t>Razões (por quê?)</a:t>
            </a:r>
          </a:p>
          <a:p>
            <a:pPr algn="just"/>
            <a:r>
              <a:rPr lang="pt-BR" sz="1800" dirty="0"/>
              <a:t>Finalidades (para quê?)</a:t>
            </a:r>
          </a:p>
        </p:txBody>
      </p:sp>
      <p:pic>
        <p:nvPicPr>
          <p:cNvPr id="13" name="Graphic 6" descr="Irritante">
            <a:extLst>
              <a:ext uri="{FF2B5EF4-FFF2-40B4-BE49-F238E27FC236}">
                <a16:creationId xmlns:a16="http://schemas.microsoft.com/office/drawing/2014/main" id="{C95D9774-3940-A7E3-1D57-EC94E87CFF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91395" y="1102440"/>
            <a:ext cx="4681506" cy="4681506"/>
          </a:xfrm>
          <a:prstGeom prst="rect">
            <a:avLst/>
          </a:prstGeom>
        </p:spPr>
      </p:pic>
    </p:spTree>
    <p:extLst>
      <p:ext uri="{BB962C8B-B14F-4D97-AF65-F5344CB8AC3E}">
        <p14:creationId xmlns:p14="http://schemas.microsoft.com/office/powerpoint/2010/main" val="186234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4">
            <a:extLst>
              <a:ext uri="{FF2B5EF4-FFF2-40B4-BE49-F238E27FC236}">
                <a16:creationId xmlns:a16="http://schemas.microsoft.com/office/drawing/2014/main" id="{8207B083-EAC0-A5BB-C369-C9589EC7F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6BA8BAF-11B5-D111-5769-0C6DCDBF2A47}"/>
              </a:ext>
            </a:extLst>
          </p:cNvPr>
          <p:cNvSpPr>
            <a:spLocks noGrp="1"/>
          </p:cNvSpPr>
          <p:nvPr>
            <p:ph type="title"/>
          </p:nvPr>
        </p:nvSpPr>
        <p:spPr>
          <a:xfrm>
            <a:off x="614677" y="603504"/>
            <a:ext cx="10872216" cy="1527048"/>
          </a:xfrm>
        </p:spPr>
        <p:txBody>
          <a:bodyPr anchor="b">
            <a:normAutofit/>
          </a:bodyPr>
          <a:lstStyle/>
          <a:p>
            <a:r>
              <a:rPr lang="pt-BR" dirty="0"/>
              <a:t>Razões e finalidades das normas disciplinares</a:t>
            </a:r>
          </a:p>
        </p:txBody>
      </p:sp>
      <p:pic>
        <p:nvPicPr>
          <p:cNvPr id="7" name="Graphic 6" descr="Chat Sólido">
            <a:extLst>
              <a:ext uri="{FF2B5EF4-FFF2-40B4-BE49-F238E27FC236}">
                <a16:creationId xmlns:a16="http://schemas.microsoft.com/office/drawing/2014/main" id="{E3010C19-885B-97E5-960B-CC68972449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4678" y="2441274"/>
            <a:ext cx="3817941" cy="3817941"/>
          </a:xfrm>
          <a:prstGeom prst="rect">
            <a:avLst/>
          </a:prstGeom>
        </p:spPr>
      </p:pic>
      <p:sp>
        <p:nvSpPr>
          <p:cNvPr id="3" name="Espaço Reservado para Conteúdo 2">
            <a:extLst>
              <a:ext uri="{FF2B5EF4-FFF2-40B4-BE49-F238E27FC236}">
                <a16:creationId xmlns:a16="http://schemas.microsoft.com/office/drawing/2014/main" id="{16852096-FF3C-5610-B070-89326FE7A302}"/>
              </a:ext>
            </a:extLst>
          </p:cNvPr>
          <p:cNvSpPr>
            <a:spLocks noGrp="1"/>
          </p:cNvSpPr>
          <p:nvPr>
            <p:ph idx="1"/>
          </p:nvPr>
        </p:nvSpPr>
        <p:spPr>
          <a:xfrm>
            <a:off x="6096000" y="2441273"/>
            <a:ext cx="5385816" cy="3817942"/>
          </a:xfrm>
        </p:spPr>
        <p:txBody>
          <a:bodyPr anchor="t">
            <a:normAutofit/>
          </a:bodyPr>
          <a:lstStyle/>
          <a:p>
            <a:pPr marL="0" indent="0">
              <a:buNone/>
            </a:pPr>
            <a:r>
              <a:rPr lang="pt-BR" sz="1700" dirty="0"/>
              <a:t>Por exemplo, o art. 116, inciso XI, da Lei nº 8112, de 11 de dezembro de 1990, estabelece que é nosso dever “</a:t>
            </a:r>
            <a:r>
              <a:rPr lang="pt-BR" sz="1700" b="1" dirty="0"/>
              <a:t>tratar com urbanidade as pessoas</a:t>
            </a:r>
            <a:r>
              <a:rPr lang="pt-BR" sz="1700" dirty="0"/>
              <a:t>”.</a:t>
            </a:r>
          </a:p>
          <a:p>
            <a:pPr marL="0" indent="0">
              <a:buNone/>
            </a:pPr>
            <a:r>
              <a:rPr lang="pt-BR" sz="1700" b="1" dirty="0"/>
              <a:t>Por que se deve tratar as pessoas com urbanidade? </a:t>
            </a:r>
            <a:r>
              <a:rPr lang="pt-BR" sz="1700" dirty="0"/>
              <a:t>Porque todos gostamos de ser bem tratados, com educação e cortesia.</a:t>
            </a:r>
          </a:p>
          <a:p>
            <a:pPr marL="0" indent="0">
              <a:buNone/>
            </a:pPr>
            <a:r>
              <a:rPr lang="pt-BR" sz="1700" b="1" dirty="0"/>
              <a:t>O que implica um tratamento urbano? </a:t>
            </a:r>
            <a:r>
              <a:rPr lang="pt-BR" sz="1700" dirty="0"/>
              <a:t>E o que implica a falta de urbanidade no tratamento de colegas, chefes, terceirizados, alunos, pais, o público em geral, considerando que a norma fala de pessoas?</a:t>
            </a:r>
          </a:p>
          <a:p>
            <a:endParaRPr lang="pt-BR" sz="1700" dirty="0"/>
          </a:p>
        </p:txBody>
      </p:sp>
    </p:spTree>
    <p:extLst>
      <p:ext uri="{BB962C8B-B14F-4D97-AF65-F5344CB8AC3E}">
        <p14:creationId xmlns:p14="http://schemas.microsoft.com/office/powerpoint/2010/main" val="3395404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550A833-949A-C7C0-312B-DB975ACB3AD0}"/>
              </a:ext>
            </a:extLst>
          </p:cNvPr>
          <p:cNvSpPr>
            <a:spLocks noGrp="1"/>
          </p:cNvSpPr>
          <p:nvPr>
            <p:ph type="title"/>
          </p:nvPr>
        </p:nvSpPr>
        <p:spPr>
          <a:xfrm>
            <a:off x="614679" y="548640"/>
            <a:ext cx="4779572" cy="2067705"/>
          </a:xfrm>
        </p:spPr>
        <p:txBody>
          <a:bodyPr anchor="t">
            <a:normAutofit/>
          </a:bodyPr>
          <a:lstStyle/>
          <a:p>
            <a:r>
              <a:rPr lang="pt-BR" dirty="0"/>
              <a:t>Razões e finalidades das normas disciplinares</a:t>
            </a:r>
          </a:p>
        </p:txBody>
      </p:sp>
      <p:pic>
        <p:nvPicPr>
          <p:cNvPr id="7" name="Graphic 6" descr="Erro">
            <a:extLst>
              <a:ext uri="{FF2B5EF4-FFF2-40B4-BE49-F238E27FC236}">
                <a16:creationId xmlns:a16="http://schemas.microsoft.com/office/drawing/2014/main" id="{15771AE4-A8DA-C3FE-EBE9-96A2B49721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520" y="2976281"/>
            <a:ext cx="3333077" cy="3333077"/>
          </a:xfrm>
          <a:prstGeom prst="rect">
            <a:avLst/>
          </a:prstGeom>
        </p:spPr>
      </p:pic>
      <p:sp>
        <p:nvSpPr>
          <p:cNvPr id="3" name="Espaço Reservado para Conteúdo 2">
            <a:extLst>
              <a:ext uri="{FF2B5EF4-FFF2-40B4-BE49-F238E27FC236}">
                <a16:creationId xmlns:a16="http://schemas.microsoft.com/office/drawing/2014/main" id="{5A13FC83-328E-02C7-C5A2-384DA7DCF118}"/>
              </a:ext>
            </a:extLst>
          </p:cNvPr>
          <p:cNvSpPr>
            <a:spLocks noGrp="1"/>
          </p:cNvSpPr>
          <p:nvPr>
            <p:ph idx="1"/>
          </p:nvPr>
        </p:nvSpPr>
        <p:spPr>
          <a:xfrm>
            <a:off x="6030551" y="548638"/>
            <a:ext cx="5546770" cy="5760721"/>
          </a:xfrm>
        </p:spPr>
        <p:txBody>
          <a:bodyPr anchor="t">
            <a:normAutofit/>
          </a:bodyPr>
          <a:lstStyle/>
          <a:p>
            <a:pPr marL="0" indent="0">
              <a:buNone/>
            </a:pPr>
            <a:r>
              <a:rPr lang="pt-BR" sz="1800" dirty="0"/>
              <a:t>Outro exemplo é o art. 117, inciso V, da mesma lei, que nos proíbe de “promover </a:t>
            </a:r>
            <a:r>
              <a:rPr lang="pt-BR" sz="1800" b="1" dirty="0"/>
              <a:t>manifestação de apreço ou desapreço no recinto da repartição</a:t>
            </a:r>
            <a:r>
              <a:rPr lang="pt-BR" sz="1800" dirty="0"/>
              <a:t>”.</a:t>
            </a:r>
          </a:p>
          <a:p>
            <a:pPr marL="0" indent="0">
              <a:buNone/>
            </a:pPr>
            <a:r>
              <a:rPr lang="pt-BR" sz="1800" b="1" dirty="0"/>
              <a:t>Por que não devemos manifestar desapreço? </a:t>
            </a:r>
            <a:r>
              <a:rPr lang="pt-BR" sz="1800" dirty="0"/>
              <a:t>Porque todos gostamos de ser respeitados, de não sermos alvo de chacotas ou de xingamentos, de não nos sentirmos rebaixados ou diminuídos, de termos nossa dignidade afrontada, ou de sofrermos discriminação ou injúrias por conta de certas características como origem ou condição social, cor da pele, sexo, ou deficiência, por exemplo.</a:t>
            </a:r>
          </a:p>
          <a:p>
            <a:pPr marL="0" indent="0">
              <a:buNone/>
            </a:pPr>
            <a:r>
              <a:rPr lang="pt-BR" sz="1800" b="1" dirty="0"/>
              <a:t>O que implica um ambiente de trabalho livre de manifestações de desapreço?</a:t>
            </a:r>
          </a:p>
          <a:p>
            <a:endParaRPr lang="pt-BR" sz="1800" dirty="0"/>
          </a:p>
        </p:txBody>
      </p:sp>
    </p:spTree>
    <p:extLst>
      <p:ext uri="{BB962C8B-B14F-4D97-AF65-F5344CB8AC3E}">
        <p14:creationId xmlns:p14="http://schemas.microsoft.com/office/powerpoint/2010/main" val="3179211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4">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F3E7FA13-6FC3-1CD7-C3ED-3A1EA5D36A1A}"/>
              </a:ext>
            </a:extLst>
          </p:cNvPr>
          <p:cNvSpPr>
            <a:spLocks noGrp="1"/>
          </p:cNvSpPr>
          <p:nvPr>
            <p:ph type="title"/>
          </p:nvPr>
        </p:nvSpPr>
        <p:spPr>
          <a:xfrm>
            <a:off x="614679" y="548639"/>
            <a:ext cx="3977640" cy="5719640"/>
          </a:xfrm>
        </p:spPr>
        <p:txBody>
          <a:bodyPr anchor="t">
            <a:normAutofit/>
          </a:bodyPr>
          <a:lstStyle/>
          <a:p>
            <a:r>
              <a:rPr lang="pt-BR" dirty="0"/>
              <a:t>Razões e finalidades das normas disciplinares</a:t>
            </a:r>
          </a:p>
        </p:txBody>
      </p:sp>
      <p:sp>
        <p:nvSpPr>
          <p:cNvPr id="3" name="Espaço Reservado para Conteúdo 2">
            <a:extLst>
              <a:ext uri="{FF2B5EF4-FFF2-40B4-BE49-F238E27FC236}">
                <a16:creationId xmlns:a16="http://schemas.microsoft.com/office/drawing/2014/main" id="{3E336720-A06D-E37F-6D88-E561189843AF}"/>
              </a:ext>
            </a:extLst>
          </p:cNvPr>
          <p:cNvSpPr>
            <a:spLocks noGrp="1"/>
          </p:cNvSpPr>
          <p:nvPr>
            <p:ph idx="1"/>
          </p:nvPr>
        </p:nvSpPr>
        <p:spPr>
          <a:xfrm>
            <a:off x="5387542" y="548639"/>
            <a:ext cx="6189780" cy="5861304"/>
          </a:xfrm>
        </p:spPr>
        <p:txBody>
          <a:bodyPr anchor="t">
            <a:normAutofit/>
          </a:bodyPr>
          <a:lstStyle/>
          <a:p>
            <a:pPr marL="0" indent="0">
              <a:buNone/>
            </a:pPr>
            <a:r>
              <a:rPr lang="pt-BR" dirty="0"/>
              <a:t>O desrespeito a tais normas implica no aumento de dois grandes riscos:</a:t>
            </a:r>
          </a:p>
          <a:p>
            <a:r>
              <a:rPr lang="pt-BR" dirty="0"/>
              <a:t>coletivamente, o de transformação no nosso ambiente de trabalho em um lugar insalubre ou palco de comportamentos que ferem a moralidade e o patrimônio públicos; e, </a:t>
            </a:r>
          </a:p>
          <a:p>
            <a:r>
              <a:rPr lang="pt-BR" dirty="0"/>
              <a:t>individualmente, do risco de acabarmos sofrendo as penalidades previstas para as respectivas condutas.</a:t>
            </a:r>
          </a:p>
          <a:p>
            <a:pPr marL="0" indent="0">
              <a:buNone/>
            </a:pPr>
            <a:r>
              <a:rPr lang="pt-BR" dirty="0"/>
              <a:t>Por conseguinte, quanto mais soubermos quais e onde estão as pedras no caminho, menor será o risco de cairmos sobre elas ou do precipício.</a:t>
            </a:r>
          </a:p>
          <a:p>
            <a:endParaRPr lang="pt-BR" dirty="0"/>
          </a:p>
        </p:txBody>
      </p:sp>
    </p:spTree>
    <p:extLst>
      <p:ext uri="{BB962C8B-B14F-4D97-AF65-F5344CB8AC3E}">
        <p14:creationId xmlns:p14="http://schemas.microsoft.com/office/powerpoint/2010/main" val="2816420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DABCA4B-56F9-5C9C-CD3C-F0FCECE4EF21}"/>
              </a:ext>
            </a:extLst>
          </p:cNvPr>
          <p:cNvSpPr>
            <a:spLocks noGrp="1"/>
          </p:cNvSpPr>
          <p:nvPr>
            <p:ph type="title"/>
          </p:nvPr>
        </p:nvSpPr>
        <p:spPr>
          <a:xfrm>
            <a:off x="5568534" y="603504"/>
            <a:ext cx="5916169" cy="1527048"/>
          </a:xfrm>
        </p:spPr>
        <p:txBody>
          <a:bodyPr anchor="b">
            <a:normAutofit/>
          </a:bodyPr>
          <a:lstStyle/>
          <a:p>
            <a:r>
              <a:rPr lang="pt-BR" dirty="0"/>
              <a:t>O que é o regime disciplinar?</a:t>
            </a:r>
          </a:p>
        </p:txBody>
      </p:sp>
      <p:pic>
        <p:nvPicPr>
          <p:cNvPr id="5" name="Picture 4" descr="Close de cerca de galinheiro">
            <a:extLst>
              <a:ext uri="{FF2B5EF4-FFF2-40B4-BE49-F238E27FC236}">
                <a16:creationId xmlns:a16="http://schemas.microsoft.com/office/drawing/2014/main" id="{75A63710-00FA-EDEF-423D-D65E3538EECB}"/>
              </a:ext>
            </a:extLst>
          </p:cNvPr>
          <p:cNvPicPr>
            <a:picLocks noChangeAspect="1"/>
          </p:cNvPicPr>
          <p:nvPr/>
        </p:nvPicPr>
        <p:blipFill>
          <a:blip r:embed="rId2"/>
          <a:srcRect l="24268" r="27938" b="-1"/>
          <a:stretch/>
        </p:blipFill>
        <p:spPr>
          <a:xfrm>
            <a:off x="20" y="10"/>
            <a:ext cx="4910308" cy="6857990"/>
          </a:xfrm>
          <a:prstGeom prst="rect">
            <a:avLst/>
          </a:prstGeom>
        </p:spPr>
      </p:pic>
      <p:sp>
        <p:nvSpPr>
          <p:cNvPr id="3" name="Espaço Reservado para Conteúdo 2">
            <a:extLst>
              <a:ext uri="{FF2B5EF4-FFF2-40B4-BE49-F238E27FC236}">
                <a16:creationId xmlns:a16="http://schemas.microsoft.com/office/drawing/2014/main" id="{BBED02EC-805D-BA14-9481-AC42FAC0E922}"/>
              </a:ext>
            </a:extLst>
          </p:cNvPr>
          <p:cNvSpPr>
            <a:spLocks noGrp="1"/>
          </p:cNvSpPr>
          <p:nvPr>
            <p:ph idx="1"/>
          </p:nvPr>
        </p:nvSpPr>
        <p:spPr>
          <a:xfrm>
            <a:off x="5568533" y="2214282"/>
            <a:ext cx="5916169" cy="4095078"/>
          </a:xfrm>
        </p:spPr>
        <p:txBody>
          <a:bodyPr>
            <a:normAutofit/>
          </a:bodyPr>
          <a:lstStyle/>
          <a:p>
            <a:pPr marL="0" indent="0">
              <a:lnSpc>
                <a:spcPct val="110000"/>
              </a:lnSpc>
              <a:buNone/>
            </a:pPr>
            <a:r>
              <a:rPr lang="pt-BR" sz="1500" dirty="0"/>
              <a:t>Estabelecido pela Lei nº 8.112/90, o regime disciplinar dos servidores públicos federais abarca os servidores civis da União, autarquias e fundações públicas federais, definindo os deveres, proibições, vedações, responsabilidades e penalidades aplicáveis aos servidores, com a finalidade de garantir o bom funcionamento dos serviços públicos.</a:t>
            </a:r>
          </a:p>
          <a:p>
            <a:pPr marL="0" indent="0">
              <a:lnSpc>
                <a:spcPct val="110000"/>
              </a:lnSpc>
              <a:buNone/>
            </a:pPr>
            <a:r>
              <a:rPr lang="pt-BR" sz="1500" dirty="0"/>
              <a:t>É essencial para garantir a probidade, o bom desempenho e a credibilidade dos serviços públicos, visando assegurar que os servidores cumpram seus deveres, abstenham-se de praticar o que lhes é vedado e sejam devidamente responsabilizados caso cometam infrações administrativas, evitando a corrupção e o mau uso dos recursos públicos.</a:t>
            </a:r>
          </a:p>
          <a:p>
            <a:pPr>
              <a:lnSpc>
                <a:spcPct val="110000"/>
              </a:lnSpc>
            </a:pPr>
            <a:endParaRPr lang="pt-BR" sz="1500" dirty="0"/>
          </a:p>
        </p:txBody>
      </p:sp>
    </p:spTree>
    <p:extLst>
      <p:ext uri="{BB962C8B-B14F-4D97-AF65-F5344CB8AC3E}">
        <p14:creationId xmlns:p14="http://schemas.microsoft.com/office/powerpoint/2010/main" val="3058089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F7D7B6C-1670-27CE-95DA-0C204007438A}"/>
              </a:ext>
            </a:extLst>
          </p:cNvPr>
          <p:cNvSpPr>
            <a:spLocks noGrp="1"/>
          </p:cNvSpPr>
          <p:nvPr>
            <p:ph type="title"/>
          </p:nvPr>
        </p:nvSpPr>
        <p:spPr>
          <a:xfrm>
            <a:off x="612649" y="548638"/>
            <a:ext cx="3493008" cy="5788152"/>
          </a:xfrm>
        </p:spPr>
        <p:txBody>
          <a:bodyPr anchor="ctr">
            <a:normAutofit/>
          </a:bodyPr>
          <a:lstStyle/>
          <a:p>
            <a:r>
              <a:rPr lang="pt-BR" sz="4000"/>
              <a:t>Elementos do Regime Disciplinar:</a:t>
            </a:r>
          </a:p>
        </p:txBody>
      </p:sp>
      <p:graphicFrame>
        <p:nvGraphicFramePr>
          <p:cNvPr id="7" name="Espaço Reservado para Conteúdo 2">
            <a:extLst>
              <a:ext uri="{FF2B5EF4-FFF2-40B4-BE49-F238E27FC236}">
                <a16:creationId xmlns:a16="http://schemas.microsoft.com/office/drawing/2014/main" id="{9BCD8FDA-F2E4-708A-9E22-2F22E9D6D903}"/>
              </a:ext>
            </a:extLst>
          </p:cNvPr>
          <p:cNvGraphicFramePr>
            <a:graphicFrameLocks noGrp="1"/>
          </p:cNvGraphicFramePr>
          <p:nvPr>
            <p:ph idx="1"/>
            <p:extLst>
              <p:ext uri="{D42A27DB-BD31-4B8C-83A1-F6EECF244321}">
                <p14:modId xmlns:p14="http://schemas.microsoft.com/office/powerpoint/2010/main" val="2727532982"/>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6677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1A466FCC-26A6-AD0C-513D-472AAABEC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0CE9795-BC60-8F33-3332-50732569B811}"/>
              </a:ext>
            </a:extLst>
          </p:cNvPr>
          <p:cNvSpPr>
            <a:spLocks noGrp="1"/>
          </p:cNvSpPr>
          <p:nvPr>
            <p:ph type="title"/>
          </p:nvPr>
        </p:nvSpPr>
        <p:spPr>
          <a:xfrm>
            <a:off x="612650" y="1252728"/>
            <a:ext cx="2905613" cy="4768815"/>
          </a:xfrm>
        </p:spPr>
        <p:txBody>
          <a:bodyPr>
            <a:normAutofit/>
          </a:bodyPr>
          <a:lstStyle/>
          <a:p>
            <a:r>
              <a:rPr lang="pt-BR" sz="2200"/>
              <a:t>Responsabilidades</a:t>
            </a:r>
          </a:p>
        </p:txBody>
      </p:sp>
      <p:graphicFrame>
        <p:nvGraphicFramePr>
          <p:cNvPr id="7" name="Espaço Reservado para Conteúdo 2">
            <a:extLst>
              <a:ext uri="{FF2B5EF4-FFF2-40B4-BE49-F238E27FC236}">
                <a16:creationId xmlns:a16="http://schemas.microsoft.com/office/drawing/2014/main" id="{7E47F86E-9EDE-58C5-3F86-FF27DD5E1852}"/>
              </a:ext>
            </a:extLst>
          </p:cNvPr>
          <p:cNvGraphicFramePr>
            <a:graphicFrameLocks noGrp="1"/>
          </p:cNvGraphicFramePr>
          <p:nvPr>
            <p:ph idx="1"/>
            <p:extLst>
              <p:ext uri="{D42A27DB-BD31-4B8C-83A1-F6EECF244321}">
                <p14:modId xmlns:p14="http://schemas.microsoft.com/office/powerpoint/2010/main" val="347567179"/>
              </p:ext>
            </p:extLst>
          </p:nvPr>
        </p:nvGraphicFramePr>
        <p:xfrm>
          <a:off x="4021483" y="1252728"/>
          <a:ext cx="7536203" cy="4768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7324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183C36-591C-A5E9-DF15-B4FCD882A528}"/>
              </a:ext>
            </a:extLst>
          </p:cNvPr>
          <p:cNvSpPr>
            <a:spLocks noGrp="1"/>
          </p:cNvSpPr>
          <p:nvPr>
            <p:ph type="title"/>
          </p:nvPr>
        </p:nvSpPr>
        <p:spPr/>
        <p:txBody>
          <a:bodyPr/>
          <a:lstStyle/>
          <a:p>
            <a:r>
              <a:rPr lang="pt-BR" dirty="0"/>
              <a:t>Deveres (12) – art. 116 </a:t>
            </a:r>
          </a:p>
        </p:txBody>
      </p:sp>
      <p:sp>
        <p:nvSpPr>
          <p:cNvPr id="3" name="Espaço Reservado para Conteúdo 2">
            <a:extLst>
              <a:ext uri="{FF2B5EF4-FFF2-40B4-BE49-F238E27FC236}">
                <a16:creationId xmlns:a16="http://schemas.microsoft.com/office/drawing/2014/main" id="{0A4B0EF2-F145-81C1-D1E2-5D7110FC4C3A}"/>
              </a:ext>
            </a:extLst>
          </p:cNvPr>
          <p:cNvSpPr>
            <a:spLocks noGrp="1"/>
          </p:cNvSpPr>
          <p:nvPr>
            <p:ph idx="1"/>
          </p:nvPr>
        </p:nvSpPr>
        <p:spPr/>
        <p:txBody>
          <a:bodyPr>
            <a:normAutofit fontScale="92500" lnSpcReduction="10000"/>
          </a:bodyPr>
          <a:lstStyle/>
          <a:p>
            <a:pPr marL="0" indent="0">
              <a:buNone/>
            </a:pPr>
            <a:r>
              <a:rPr lang="pt-BR" dirty="0"/>
              <a:t>I - exercer com zelo e dedicação as atribuições do cargo;</a:t>
            </a:r>
          </a:p>
          <a:p>
            <a:pPr marL="0" indent="0">
              <a:buNone/>
            </a:pPr>
            <a:r>
              <a:rPr lang="pt-BR" dirty="0"/>
              <a:t>II - ser leal às instituições a que servir;</a:t>
            </a:r>
          </a:p>
          <a:p>
            <a:pPr marL="0" indent="0">
              <a:buNone/>
            </a:pPr>
            <a:r>
              <a:rPr lang="pt-BR" dirty="0"/>
              <a:t>III - observar as normas legais e regulamentares;</a:t>
            </a:r>
          </a:p>
          <a:p>
            <a:pPr marL="0" indent="0">
              <a:buNone/>
            </a:pPr>
            <a:r>
              <a:rPr lang="pt-BR" dirty="0"/>
              <a:t>IV - cumprir as ordens superiores, exceto quando manifestamente ilegais;</a:t>
            </a:r>
          </a:p>
          <a:p>
            <a:pPr marL="0" indent="0">
              <a:buNone/>
            </a:pPr>
            <a:r>
              <a:rPr lang="pt-BR" dirty="0"/>
              <a:t>V - atender com presteza:</a:t>
            </a:r>
          </a:p>
          <a:p>
            <a:pPr marL="228600" lvl="1" indent="0">
              <a:buNone/>
            </a:pPr>
            <a:r>
              <a:rPr lang="pt-BR" dirty="0"/>
              <a:t>a) ao público em geral, prestando as informações requeridas, ressalvadas as protegidas por sigilo;</a:t>
            </a:r>
          </a:p>
          <a:p>
            <a:pPr marL="228600" lvl="1" indent="0">
              <a:buNone/>
            </a:pPr>
            <a:r>
              <a:rPr lang="pt-BR" dirty="0"/>
              <a:t>b) à expedição de certidões requeridas para defesa de direito ou esclarecimento de situações de interesse pessoal;</a:t>
            </a:r>
          </a:p>
          <a:p>
            <a:pPr marL="228600" lvl="1" indent="0">
              <a:buNone/>
            </a:pPr>
            <a:r>
              <a:rPr lang="pt-BR" dirty="0"/>
              <a:t>c) às requisições para a defesa da Fazenda Pública.</a:t>
            </a:r>
          </a:p>
          <a:p>
            <a:pPr marL="0" indent="0">
              <a:buNone/>
            </a:pPr>
            <a:r>
              <a:rPr lang="pt-BR" dirty="0"/>
              <a:t>VI - levar as irregularidades de que tiver ciência em razão do cargo ao conhecimento da autoridade superior ou, quando houver suspeita de envolvimento desta, ao conhecimento de outra autoridade competente para apuração;</a:t>
            </a:r>
          </a:p>
        </p:txBody>
      </p:sp>
    </p:spTree>
    <p:extLst>
      <p:ext uri="{BB962C8B-B14F-4D97-AF65-F5344CB8AC3E}">
        <p14:creationId xmlns:p14="http://schemas.microsoft.com/office/powerpoint/2010/main" val="1340337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270DDB-31A9-BF3C-FE5D-9DB2679A52C2}"/>
              </a:ext>
            </a:extLst>
          </p:cNvPr>
          <p:cNvSpPr>
            <a:spLocks noGrp="1"/>
          </p:cNvSpPr>
          <p:nvPr>
            <p:ph type="title"/>
          </p:nvPr>
        </p:nvSpPr>
        <p:spPr/>
        <p:txBody>
          <a:bodyPr/>
          <a:lstStyle/>
          <a:p>
            <a:r>
              <a:rPr lang="pt-BR" dirty="0"/>
              <a:t>A Corregedoria do Instituto Federal de Roraima</a:t>
            </a:r>
          </a:p>
        </p:txBody>
      </p:sp>
      <p:graphicFrame>
        <p:nvGraphicFramePr>
          <p:cNvPr id="5" name="Espaço Reservado para Conteúdo 2">
            <a:extLst>
              <a:ext uri="{FF2B5EF4-FFF2-40B4-BE49-F238E27FC236}">
                <a16:creationId xmlns:a16="http://schemas.microsoft.com/office/drawing/2014/main" id="{FF202BE4-0A80-0ABA-F8DF-9FB6C281F9B4}"/>
              </a:ext>
            </a:extLst>
          </p:cNvPr>
          <p:cNvGraphicFramePr>
            <a:graphicFrameLocks noGrp="1"/>
          </p:cNvGraphicFramePr>
          <p:nvPr>
            <p:ph idx="1"/>
          </p:nvPr>
        </p:nvGraphicFramePr>
        <p:xfrm>
          <a:off x="612647" y="1715532"/>
          <a:ext cx="10653579" cy="459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7268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8893A-AAE2-2C73-4FB5-5E062042199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072EAB5-DDBD-3266-986E-CCB6714AF9B4}"/>
              </a:ext>
            </a:extLst>
          </p:cNvPr>
          <p:cNvSpPr>
            <a:spLocks noGrp="1"/>
          </p:cNvSpPr>
          <p:nvPr>
            <p:ph type="title"/>
          </p:nvPr>
        </p:nvSpPr>
        <p:spPr/>
        <p:txBody>
          <a:bodyPr/>
          <a:lstStyle/>
          <a:p>
            <a:r>
              <a:rPr lang="pt-BR" dirty="0"/>
              <a:t>Deveres (12) – art. 116 </a:t>
            </a:r>
          </a:p>
        </p:txBody>
      </p:sp>
      <p:sp>
        <p:nvSpPr>
          <p:cNvPr id="3" name="Espaço Reservado para Conteúdo 2">
            <a:extLst>
              <a:ext uri="{FF2B5EF4-FFF2-40B4-BE49-F238E27FC236}">
                <a16:creationId xmlns:a16="http://schemas.microsoft.com/office/drawing/2014/main" id="{26974EFB-A6B0-FF40-AABD-C346BEB7A49A}"/>
              </a:ext>
            </a:extLst>
          </p:cNvPr>
          <p:cNvSpPr>
            <a:spLocks noGrp="1"/>
          </p:cNvSpPr>
          <p:nvPr>
            <p:ph idx="1"/>
          </p:nvPr>
        </p:nvSpPr>
        <p:spPr/>
        <p:txBody>
          <a:bodyPr>
            <a:normAutofit/>
          </a:bodyPr>
          <a:lstStyle/>
          <a:p>
            <a:pPr marL="0" indent="0">
              <a:buNone/>
            </a:pPr>
            <a:r>
              <a:rPr lang="pt-BR" dirty="0"/>
              <a:t>VII - zelar pela economia do material e a conservação do patrimônio público;</a:t>
            </a:r>
          </a:p>
          <a:p>
            <a:pPr marL="0" indent="0">
              <a:buNone/>
            </a:pPr>
            <a:r>
              <a:rPr lang="pt-BR" dirty="0"/>
              <a:t>VIII - guardar sigilo sobre assunto da repartição;</a:t>
            </a:r>
          </a:p>
          <a:p>
            <a:pPr marL="0" indent="0">
              <a:buNone/>
            </a:pPr>
            <a:r>
              <a:rPr lang="pt-BR" dirty="0"/>
              <a:t>IX - manter conduta compatível com a moralidade administrativa;</a:t>
            </a:r>
          </a:p>
          <a:p>
            <a:pPr marL="0" indent="0">
              <a:buNone/>
            </a:pPr>
            <a:r>
              <a:rPr lang="pt-BR" dirty="0"/>
              <a:t>X - ser assíduo e pontual ao serviço;</a:t>
            </a:r>
          </a:p>
          <a:p>
            <a:pPr marL="0" indent="0">
              <a:buNone/>
            </a:pPr>
            <a:r>
              <a:rPr lang="pt-BR" dirty="0"/>
              <a:t>XI - tratar com urbanidade as pessoas;</a:t>
            </a:r>
          </a:p>
          <a:p>
            <a:pPr marL="0" indent="0">
              <a:buNone/>
            </a:pPr>
            <a:r>
              <a:rPr lang="pt-BR" dirty="0"/>
              <a:t>XII - representar contra ilegalidade, omissão ou abuso de poder.</a:t>
            </a:r>
          </a:p>
        </p:txBody>
      </p:sp>
    </p:spTree>
    <p:extLst>
      <p:ext uri="{BB962C8B-B14F-4D97-AF65-F5344CB8AC3E}">
        <p14:creationId xmlns:p14="http://schemas.microsoft.com/office/powerpoint/2010/main" val="2796506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E1DF00-2FF1-3F1F-5CEC-4EDBA8434AA5}"/>
              </a:ext>
            </a:extLst>
          </p:cNvPr>
          <p:cNvSpPr>
            <a:spLocks noGrp="1"/>
          </p:cNvSpPr>
          <p:nvPr>
            <p:ph type="title"/>
          </p:nvPr>
        </p:nvSpPr>
        <p:spPr/>
        <p:txBody>
          <a:bodyPr/>
          <a:lstStyle/>
          <a:p>
            <a:r>
              <a:rPr lang="pt-BR" dirty="0"/>
              <a:t>Proibições – art. 117 (19) e art. 132 (12)</a:t>
            </a:r>
          </a:p>
        </p:txBody>
      </p:sp>
      <p:sp>
        <p:nvSpPr>
          <p:cNvPr id="3" name="Espaço Reservado para Conteúdo 2">
            <a:extLst>
              <a:ext uri="{FF2B5EF4-FFF2-40B4-BE49-F238E27FC236}">
                <a16:creationId xmlns:a16="http://schemas.microsoft.com/office/drawing/2014/main" id="{4B9AC878-D8C4-DBA2-9392-7C9CB3FCD0B6}"/>
              </a:ext>
            </a:extLst>
          </p:cNvPr>
          <p:cNvSpPr>
            <a:spLocks noGrp="1"/>
          </p:cNvSpPr>
          <p:nvPr>
            <p:ph idx="1"/>
          </p:nvPr>
        </p:nvSpPr>
        <p:spPr/>
        <p:txBody>
          <a:bodyPr>
            <a:normAutofit fontScale="92500" lnSpcReduction="20000"/>
          </a:bodyPr>
          <a:lstStyle/>
          <a:p>
            <a:pPr marL="0" indent="0">
              <a:buNone/>
            </a:pPr>
            <a:r>
              <a:rPr lang="pt-BR" dirty="0"/>
              <a:t>Art. 117</a:t>
            </a:r>
          </a:p>
          <a:p>
            <a:pPr marL="0" indent="0">
              <a:buNone/>
            </a:pPr>
            <a:endParaRPr lang="pt-BR" dirty="0"/>
          </a:p>
          <a:p>
            <a:pPr marL="228600" lvl="1" indent="0">
              <a:buNone/>
            </a:pPr>
            <a:r>
              <a:rPr lang="pt-BR" dirty="0"/>
              <a:t>I - ausentar-se do serviço durante o expediente, sem prévia autorização do chefe imediato;</a:t>
            </a:r>
          </a:p>
          <a:p>
            <a:pPr marL="228600" lvl="1" indent="0">
              <a:buNone/>
            </a:pPr>
            <a:r>
              <a:rPr lang="pt-BR" dirty="0"/>
              <a:t>II - retirar, sem prévia anuência da autoridade competente, qualquer documento ou objeto da repartição;</a:t>
            </a:r>
          </a:p>
          <a:p>
            <a:pPr marL="228600" lvl="1" indent="0">
              <a:buNone/>
            </a:pPr>
            <a:r>
              <a:rPr lang="pt-BR" dirty="0"/>
              <a:t>III - recusar fé a documentos públicos;</a:t>
            </a:r>
          </a:p>
          <a:p>
            <a:pPr marL="228600" lvl="1" indent="0">
              <a:buNone/>
            </a:pPr>
            <a:r>
              <a:rPr lang="pt-BR" dirty="0"/>
              <a:t>IV - opor resistência injustificada ao andamento de documento e processo ou execução de serviço;</a:t>
            </a:r>
          </a:p>
          <a:p>
            <a:pPr marL="228600" lvl="1" indent="0">
              <a:buNone/>
            </a:pPr>
            <a:r>
              <a:rPr lang="pt-BR" dirty="0"/>
              <a:t>V - promover manifestação de apreço ou desapreço no recinto da repartição;</a:t>
            </a:r>
          </a:p>
          <a:p>
            <a:pPr marL="228600" lvl="1" indent="0">
              <a:buNone/>
            </a:pPr>
            <a:r>
              <a:rPr lang="pt-BR" dirty="0"/>
              <a:t>VI - cometer a pessoa estranha à repartição, fora dos casos previstos em lei, o desempenho de atribuição que seja de sua responsabilidade ou de seu subordinado;</a:t>
            </a:r>
          </a:p>
          <a:p>
            <a:pPr marL="228600" lvl="1" indent="0">
              <a:buNone/>
            </a:pPr>
            <a:r>
              <a:rPr lang="pt-BR" dirty="0"/>
              <a:t>VII - coagir ou aliciar subordinados no sentido de filiarem-se a associação profissional ou sindical, ou a partido político;</a:t>
            </a:r>
          </a:p>
          <a:p>
            <a:pPr marL="228600" lvl="1" indent="0">
              <a:buNone/>
            </a:pPr>
            <a:r>
              <a:rPr lang="pt-BR" dirty="0"/>
              <a:t>VIII - manter sob sua chefia imediata, em cargo ou função de confiança, cônjuge, companheiro ou parente até o segundo grau civil;</a:t>
            </a:r>
          </a:p>
        </p:txBody>
      </p:sp>
    </p:spTree>
    <p:extLst>
      <p:ext uri="{BB962C8B-B14F-4D97-AF65-F5344CB8AC3E}">
        <p14:creationId xmlns:p14="http://schemas.microsoft.com/office/powerpoint/2010/main" val="2568877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B0672-00A5-8909-D582-625E9B95820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F66918E-619D-EE93-2C22-3F73D15AC198}"/>
              </a:ext>
            </a:extLst>
          </p:cNvPr>
          <p:cNvSpPr>
            <a:spLocks noGrp="1"/>
          </p:cNvSpPr>
          <p:nvPr>
            <p:ph type="title"/>
          </p:nvPr>
        </p:nvSpPr>
        <p:spPr/>
        <p:txBody>
          <a:bodyPr/>
          <a:lstStyle/>
          <a:p>
            <a:r>
              <a:rPr lang="pt-BR" dirty="0"/>
              <a:t>Proibições – art. 117 (19) e art. 132 (12)</a:t>
            </a:r>
          </a:p>
        </p:txBody>
      </p:sp>
      <p:sp>
        <p:nvSpPr>
          <p:cNvPr id="3" name="Espaço Reservado para Conteúdo 2">
            <a:extLst>
              <a:ext uri="{FF2B5EF4-FFF2-40B4-BE49-F238E27FC236}">
                <a16:creationId xmlns:a16="http://schemas.microsoft.com/office/drawing/2014/main" id="{D2F4A635-F150-522F-CE15-8D83C947D1A5}"/>
              </a:ext>
            </a:extLst>
          </p:cNvPr>
          <p:cNvSpPr>
            <a:spLocks noGrp="1"/>
          </p:cNvSpPr>
          <p:nvPr>
            <p:ph idx="1"/>
          </p:nvPr>
        </p:nvSpPr>
        <p:spPr/>
        <p:txBody>
          <a:bodyPr>
            <a:normAutofit/>
          </a:bodyPr>
          <a:lstStyle/>
          <a:p>
            <a:pPr marL="0" indent="0">
              <a:buNone/>
            </a:pPr>
            <a:r>
              <a:rPr lang="pt-BR" dirty="0"/>
              <a:t>Art. 117</a:t>
            </a:r>
          </a:p>
          <a:p>
            <a:pPr marL="0" indent="0">
              <a:buNone/>
            </a:pPr>
            <a:endParaRPr lang="pt-BR" dirty="0"/>
          </a:p>
          <a:p>
            <a:pPr marL="228600" lvl="1" indent="0">
              <a:buNone/>
            </a:pPr>
            <a:r>
              <a:rPr lang="pt-BR" dirty="0"/>
              <a:t>IX - valer-se do cargo para lograr proveito pessoal ou de outrem, em detrimento da dignidade da função pública;</a:t>
            </a:r>
          </a:p>
          <a:p>
            <a:pPr marL="228600" lvl="1" indent="0">
              <a:buNone/>
            </a:pPr>
            <a:r>
              <a:rPr lang="pt-BR" dirty="0"/>
              <a:t>X - participar de gerência ou administração de sociedade privada, personificada ou não personificada, exercer o comércio, exceto na qualidade de acionista, cotista ou comanditário;</a:t>
            </a:r>
          </a:p>
        </p:txBody>
      </p:sp>
    </p:spTree>
    <p:extLst>
      <p:ext uri="{BB962C8B-B14F-4D97-AF65-F5344CB8AC3E}">
        <p14:creationId xmlns:p14="http://schemas.microsoft.com/office/powerpoint/2010/main" val="1011380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78376-9797-408A-49BA-6241FEDACA1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FFEF34C-9FC0-4B02-E313-8C1E9BF2AC7A}"/>
              </a:ext>
            </a:extLst>
          </p:cNvPr>
          <p:cNvSpPr>
            <a:spLocks noGrp="1"/>
          </p:cNvSpPr>
          <p:nvPr>
            <p:ph type="title"/>
          </p:nvPr>
        </p:nvSpPr>
        <p:spPr/>
        <p:txBody>
          <a:bodyPr/>
          <a:lstStyle/>
          <a:p>
            <a:r>
              <a:rPr lang="pt-BR" dirty="0"/>
              <a:t>Proibições – art. 117 (19) e art. 132 (12)</a:t>
            </a:r>
          </a:p>
        </p:txBody>
      </p:sp>
      <p:sp>
        <p:nvSpPr>
          <p:cNvPr id="3" name="Espaço Reservado para Conteúdo 2">
            <a:extLst>
              <a:ext uri="{FF2B5EF4-FFF2-40B4-BE49-F238E27FC236}">
                <a16:creationId xmlns:a16="http://schemas.microsoft.com/office/drawing/2014/main" id="{41CF3D6A-2B3D-C387-D8D6-2530E23FF905}"/>
              </a:ext>
            </a:extLst>
          </p:cNvPr>
          <p:cNvSpPr>
            <a:spLocks noGrp="1"/>
          </p:cNvSpPr>
          <p:nvPr>
            <p:ph idx="1"/>
          </p:nvPr>
        </p:nvSpPr>
        <p:spPr/>
        <p:txBody>
          <a:bodyPr>
            <a:normAutofit/>
          </a:bodyPr>
          <a:lstStyle/>
          <a:p>
            <a:pPr marL="0" indent="0">
              <a:buNone/>
            </a:pPr>
            <a:r>
              <a:rPr lang="pt-BR" dirty="0"/>
              <a:t>Art. 117</a:t>
            </a:r>
          </a:p>
          <a:p>
            <a:pPr marL="0" indent="0">
              <a:buNone/>
            </a:pPr>
            <a:endParaRPr lang="pt-BR" dirty="0"/>
          </a:p>
          <a:p>
            <a:pPr marL="228600" lvl="1" indent="0">
              <a:buNone/>
            </a:pPr>
            <a:r>
              <a:rPr lang="pt-BR" dirty="0"/>
              <a:t>XI - atuar, como procurador ou intermediário, junto a repartições públicas, salvo quando se tratar de benefícios previdenciários ou assistenciais de parentes até o segundo grau, e de cônjuge ou companheiro;</a:t>
            </a:r>
          </a:p>
          <a:p>
            <a:pPr marL="228600" lvl="1" indent="0">
              <a:buNone/>
            </a:pPr>
            <a:r>
              <a:rPr lang="pt-BR" dirty="0"/>
              <a:t>XII - receber propina, comissão, presente ou vantagem de qualquer espécie, em razão de suas atribuições;</a:t>
            </a:r>
          </a:p>
          <a:p>
            <a:pPr marL="228600" lvl="1" indent="0">
              <a:buNone/>
            </a:pPr>
            <a:r>
              <a:rPr lang="pt-BR" dirty="0"/>
              <a:t>XIII - aceitar comissão, emprego ou pensão de estado estrangeiro;</a:t>
            </a:r>
          </a:p>
          <a:p>
            <a:pPr marL="228600" lvl="1" indent="0">
              <a:buNone/>
            </a:pPr>
            <a:r>
              <a:rPr lang="pt-BR" dirty="0"/>
              <a:t>XIV - praticar usura sob qualquer de suas formas;</a:t>
            </a:r>
          </a:p>
          <a:p>
            <a:pPr marL="228600" lvl="1" indent="0">
              <a:buNone/>
            </a:pPr>
            <a:r>
              <a:rPr lang="pt-BR" dirty="0"/>
              <a:t>XV - proceder de forma desidiosa;</a:t>
            </a:r>
          </a:p>
          <a:p>
            <a:pPr marL="228600" lvl="1" indent="0">
              <a:buNone/>
            </a:pPr>
            <a:r>
              <a:rPr lang="pt-BR" dirty="0"/>
              <a:t>XVI - utilizar pessoal ou recursos materiais da repartição em serviços ou atividades particulares;</a:t>
            </a:r>
          </a:p>
        </p:txBody>
      </p:sp>
    </p:spTree>
    <p:extLst>
      <p:ext uri="{BB962C8B-B14F-4D97-AF65-F5344CB8AC3E}">
        <p14:creationId xmlns:p14="http://schemas.microsoft.com/office/powerpoint/2010/main" val="2342173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228D2-DF64-D447-3734-8FC04CF712A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72F126A-EA61-F62B-9699-AD99AADABA56}"/>
              </a:ext>
            </a:extLst>
          </p:cNvPr>
          <p:cNvSpPr>
            <a:spLocks noGrp="1"/>
          </p:cNvSpPr>
          <p:nvPr>
            <p:ph type="title"/>
          </p:nvPr>
        </p:nvSpPr>
        <p:spPr/>
        <p:txBody>
          <a:bodyPr/>
          <a:lstStyle/>
          <a:p>
            <a:r>
              <a:rPr lang="pt-BR" dirty="0"/>
              <a:t>Proibições – art. 117 (19) e art. 132 (12)</a:t>
            </a:r>
          </a:p>
        </p:txBody>
      </p:sp>
      <p:sp>
        <p:nvSpPr>
          <p:cNvPr id="3" name="Espaço Reservado para Conteúdo 2">
            <a:extLst>
              <a:ext uri="{FF2B5EF4-FFF2-40B4-BE49-F238E27FC236}">
                <a16:creationId xmlns:a16="http://schemas.microsoft.com/office/drawing/2014/main" id="{79970FDD-9A9E-5EB2-7DEB-2F48B2F5A28D}"/>
              </a:ext>
            </a:extLst>
          </p:cNvPr>
          <p:cNvSpPr>
            <a:spLocks noGrp="1"/>
          </p:cNvSpPr>
          <p:nvPr>
            <p:ph idx="1"/>
          </p:nvPr>
        </p:nvSpPr>
        <p:spPr/>
        <p:txBody>
          <a:bodyPr>
            <a:normAutofit/>
          </a:bodyPr>
          <a:lstStyle/>
          <a:p>
            <a:pPr marL="0" indent="0">
              <a:buNone/>
            </a:pPr>
            <a:r>
              <a:rPr lang="pt-BR" dirty="0"/>
              <a:t>Art. 117</a:t>
            </a:r>
          </a:p>
          <a:p>
            <a:pPr marL="0" indent="0">
              <a:buNone/>
            </a:pPr>
            <a:endParaRPr lang="pt-BR" dirty="0"/>
          </a:p>
          <a:p>
            <a:pPr marL="228600" lvl="1" indent="0">
              <a:buNone/>
            </a:pPr>
            <a:r>
              <a:rPr lang="pt-BR" dirty="0"/>
              <a:t>XVII - cometer a outro servidor atribuições estranhas ao cargo que ocupa, exceto em situações de emergência e transitórias;</a:t>
            </a:r>
          </a:p>
          <a:p>
            <a:pPr marL="228600" lvl="1" indent="0">
              <a:buNone/>
            </a:pPr>
            <a:r>
              <a:rPr lang="pt-BR" dirty="0"/>
              <a:t>XVIII - exercer quaisquer atividades que sejam incompatíveis com o exercício do cargo ou função e com o horário de trabalho;</a:t>
            </a:r>
          </a:p>
        </p:txBody>
      </p:sp>
    </p:spTree>
    <p:extLst>
      <p:ext uri="{BB962C8B-B14F-4D97-AF65-F5344CB8AC3E}">
        <p14:creationId xmlns:p14="http://schemas.microsoft.com/office/powerpoint/2010/main" val="2410724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F3FCE-9A1E-63D4-AB68-A6C28E09391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7CF88AD-2FEA-9CD3-E39C-42E607C12499}"/>
              </a:ext>
            </a:extLst>
          </p:cNvPr>
          <p:cNvSpPr>
            <a:spLocks noGrp="1"/>
          </p:cNvSpPr>
          <p:nvPr>
            <p:ph type="title"/>
          </p:nvPr>
        </p:nvSpPr>
        <p:spPr/>
        <p:txBody>
          <a:bodyPr/>
          <a:lstStyle/>
          <a:p>
            <a:r>
              <a:rPr lang="pt-BR" dirty="0"/>
              <a:t>Proibições – art. 117 (19) e art. 132 (12)</a:t>
            </a:r>
          </a:p>
        </p:txBody>
      </p:sp>
      <p:sp>
        <p:nvSpPr>
          <p:cNvPr id="3" name="Espaço Reservado para Conteúdo 2">
            <a:extLst>
              <a:ext uri="{FF2B5EF4-FFF2-40B4-BE49-F238E27FC236}">
                <a16:creationId xmlns:a16="http://schemas.microsoft.com/office/drawing/2014/main" id="{87A5FDEE-2DB4-2822-7173-38F091533F3A}"/>
              </a:ext>
            </a:extLst>
          </p:cNvPr>
          <p:cNvSpPr>
            <a:spLocks noGrp="1"/>
          </p:cNvSpPr>
          <p:nvPr>
            <p:ph idx="1"/>
          </p:nvPr>
        </p:nvSpPr>
        <p:spPr/>
        <p:txBody>
          <a:bodyPr>
            <a:normAutofit/>
          </a:bodyPr>
          <a:lstStyle/>
          <a:p>
            <a:pPr marL="0" indent="0">
              <a:buNone/>
            </a:pPr>
            <a:r>
              <a:rPr lang="pt-BR" dirty="0"/>
              <a:t>Art. 117</a:t>
            </a:r>
          </a:p>
          <a:p>
            <a:pPr marL="0" indent="0">
              <a:buNone/>
            </a:pPr>
            <a:endParaRPr lang="pt-BR" dirty="0"/>
          </a:p>
          <a:p>
            <a:pPr marL="228600" lvl="1" indent="0">
              <a:buNone/>
            </a:pPr>
            <a:r>
              <a:rPr lang="pt-BR" dirty="0"/>
              <a:t>XIX - recusar-se a atualizar seus dados cadastrais quando solicitado. </a:t>
            </a:r>
          </a:p>
        </p:txBody>
      </p:sp>
    </p:spTree>
    <p:extLst>
      <p:ext uri="{BB962C8B-B14F-4D97-AF65-F5344CB8AC3E}">
        <p14:creationId xmlns:p14="http://schemas.microsoft.com/office/powerpoint/2010/main" val="4104669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FC9F7-3E41-38E2-E2CC-B8E7030E6BC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9396E28-652E-750C-BCAB-E2DF884B3771}"/>
              </a:ext>
            </a:extLst>
          </p:cNvPr>
          <p:cNvSpPr>
            <a:spLocks noGrp="1"/>
          </p:cNvSpPr>
          <p:nvPr>
            <p:ph type="title"/>
          </p:nvPr>
        </p:nvSpPr>
        <p:spPr/>
        <p:txBody>
          <a:bodyPr/>
          <a:lstStyle/>
          <a:p>
            <a:r>
              <a:rPr lang="pt-BR" dirty="0"/>
              <a:t>Proibições – art. 117 (19) e art. 132 (12)</a:t>
            </a:r>
          </a:p>
        </p:txBody>
      </p:sp>
      <p:sp>
        <p:nvSpPr>
          <p:cNvPr id="3" name="Espaço Reservado para Conteúdo 2">
            <a:extLst>
              <a:ext uri="{FF2B5EF4-FFF2-40B4-BE49-F238E27FC236}">
                <a16:creationId xmlns:a16="http://schemas.microsoft.com/office/drawing/2014/main" id="{9D82032D-B9CB-5F4B-2538-EE389582525D}"/>
              </a:ext>
            </a:extLst>
          </p:cNvPr>
          <p:cNvSpPr>
            <a:spLocks noGrp="1"/>
          </p:cNvSpPr>
          <p:nvPr>
            <p:ph idx="1"/>
          </p:nvPr>
        </p:nvSpPr>
        <p:spPr/>
        <p:txBody>
          <a:bodyPr>
            <a:normAutofit/>
          </a:bodyPr>
          <a:lstStyle/>
          <a:p>
            <a:pPr marL="0" indent="0">
              <a:buNone/>
            </a:pPr>
            <a:r>
              <a:rPr lang="pt-BR" dirty="0"/>
              <a:t>Art. 132</a:t>
            </a:r>
          </a:p>
          <a:p>
            <a:pPr marL="0" indent="0">
              <a:buNone/>
            </a:pPr>
            <a:endParaRPr lang="pt-BR" dirty="0"/>
          </a:p>
          <a:p>
            <a:pPr marL="228600" lvl="1" indent="0">
              <a:buNone/>
            </a:pPr>
            <a:r>
              <a:rPr lang="pt-BR" dirty="0"/>
              <a:t>I - crime contra a administração pública;</a:t>
            </a:r>
          </a:p>
          <a:p>
            <a:pPr marL="228600" lvl="1" indent="0">
              <a:buNone/>
            </a:pPr>
            <a:r>
              <a:rPr lang="pt-BR" dirty="0"/>
              <a:t>II - abandono de cargo;</a:t>
            </a:r>
          </a:p>
          <a:p>
            <a:pPr marL="228600" lvl="1" indent="0">
              <a:buNone/>
            </a:pPr>
            <a:r>
              <a:rPr lang="pt-BR" dirty="0"/>
              <a:t>III - inassiduidade habitual;</a:t>
            </a:r>
          </a:p>
          <a:p>
            <a:pPr marL="228600" lvl="1" indent="0">
              <a:buNone/>
            </a:pPr>
            <a:r>
              <a:rPr lang="pt-BR" dirty="0"/>
              <a:t>IV - improbidade administrativa;</a:t>
            </a:r>
          </a:p>
          <a:p>
            <a:pPr marL="228600" lvl="1" indent="0">
              <a:buNone/>
            </a:pPr>
            <a:r>
              <a:rPr lang="pt-BR" dirty="0"/>
              <a:t>V - incontinência pública e conduta escandalosa, na repartição;</a:t>
            </a:r>
          </a:p>
          <a:p>
            <a:pPr marL="228600" lvl="1" indent="0">
              <a:buNone/>
            </a:pPr>
            <a:r>
              <a:rPr lang="pt-BR" dirty="0"/>
              <a:t>VI - insubordinação grave em serviço;</a:t>
            </a:r>
          </a:p>
          <a:p>
            <a:pPr marL="228600" lvl="1" indent="0">
              <a:buNone/>
            </a:pPr>
            <a:r>
              <a:rPr lang="pt-BR" dirty="0"/>
              <a:t>VII - ofensa física, em serviço, a servidor ou a particular, salvo em legítima defesa própria ou de outrem;</a:t>
            </a:r>
          </a:p>
        </p:txBody>
      </p:sp>
    </p:spTree>
    <p:extLst>
      <p:ext uri="{BB962C8B-B14F-4D97-AF65-F5344CB8AC3E}">
        <p14:creationId xmlns:p14="http://schemas.microsoft.com/office/powerpoint/2010/main" val="3503139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7213C-6FD5-8434-D045-01E6BEF3566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240BCF4-6D20-5486-15C6-EEE441DEA144}"/>
              </a:ext>
            </a:extLst>
          </p:cNvPr>
          <p:cNvSpPr>
            <a:spLocks noGrp="1"/>
          </p:cNvSpPr>
          <p:nvPr>
            <p:ph type="title"/>
          </p:nvPr>
        </p:nvSpPr>
        <p:spPr/>
        <p:txBody>
          <a:bodyPr/>
          <a:lstStyle/>
          <a:p>
            <a:r>
              <a:rPr lang="pt-BR" dirty="0"/>
              <a:t>Proibições – art. 117 (19) e art. 132 (12)</a:t>
            </a:r>
          </a:p>
        </p:txBody>
      </p:sp>
      <p:sp>
        <p:nvSpPr>
          <p:cNvPr id="3" name="Espaço Reservado para Conteúdo 2">
            <a:extLst>
              <a:ext uri="{FF2B5EF4-FFF2-40B4-BE49-F238E27FC236}">
                <a16:creationId xmlns:a16="http://schemas.microsoft.com/office/drawing/2014/main" id="{DC832980-CE57-6554-8B80-B95B02F6D95E}"/>
              </a:ext>
            </a:extLst>
          </p:cNvPr>
          <p:cNvSpPr>
            <a:spLocks noGrp="1"/>
          </p:cNvSpPr>
          <p:nvPr>
            <p:ph idx="1"/>
          </p:nvPr>
        </p:nvSpPr>
        <p:spPr/>
        <p:txBody>
          <a:bodyPr>
            <a:normAutofit/>
          </a:bodyPr>
          <a:lstStyle/>
          <a:p>
            <a:pPr marL="0" indent="0">
              <a:buNone/>
            </a:pPr>
            <a:r>
              <a:rPr lang="pt-BR" dirty="0"/>
              <a:t>Art. 132</a:t>
            </a:r>
          </a:p>
          <a:p>
            <a:pPr marL="0" indent="0">
              <a:buNone/>
            </a:pPr>
            <a:endParaRPr lang="pt-BR" dirty="0"/>
          </a:p>
          <a:p>
            <a:pPr marL="228600" lvl="1" indent="0">
              <a:buNone/>
            </a:pPr>
            <a:r>
              <a:rPr lang="pt-BR" dirty="0"/>
              <a:t>VIII - aplicação irregular de dinheiros públicos;</a:t>
            </a:r>
          </a:p>
          <a:p>
            <a:pPr marL="228600" lvl="1" indent="0">
              <a:buNone/>
            </a:pPr>
            <a:r>
              <a:rPr lang="pt-BR" dirty="0"/>
              <a:t>IX - revelação de segredo do qual se apropriou em razão do cargo;</a:t>
            </a:r>
          </a:p>
          <a:p>
            <a:pPr marL="228600" lvl="1" indent="0">
              <a:buNone/>
            </a:pPr>
            <a:r>
              <a:rPr lang="pt-BR" dirty="0"/>
              <a:t>X - lesão aos cofres públicos e dilapidação do patrimônio nacional;</a:t>
            </a:r>
          </a:p>
          <a:p>
            <a:pPr marL="228600" lvl="1" indent="0">
              <a:buNone/>
            </a:pPr>
            <a:r>
              <a:rPr lang="pt-BR" dirty="0"/>
              <a:t>XI - corrupção;</a:t>
            </a:r>
          </a:p>
          <a:p>
            <a:pPr marL="228600" lvl="1" indent="0">
              <a:buNone/>
            </a:pPr>
            <a:r>
              <a:rPr lang="pt-BR" dirty="0"/>
              <a:t>XII - acumulação ilegal de cargos, empregos ou funções públicas;</a:t>
            </a:r>
          </a:p>
          <a:p>
            <a:pPr marL="228600" lvl="1" indent="0">
              <a:buNone/>
            </a:pPr>
            <a:r>
              <a:rPr lang="pt-BR" dirty="0"/>
              <a:t>XIII - transgressão dos incisos IX a XVI do art. 117.</a:t>
            </a:r>
          </a:p>
        </p:txBody>
      </p:sp>
    </p:spTree>
    <p:extLst>
      <p:ext uri="{BB962C8B-B14F-4D97-AF65-F5344CB8AC3E}">
        <p14:creationId xmlns:p14="http://schemas.microsoft.com/office/powerpoint/2010/main" val="4014350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951922D2-D397-9EA4-A66D-55B0884D1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3586283-3CD9-ED47-E145-EED568E2EAD5}"/>
              </a:ext>
            </a:extLst>
          </p:cNvPr>
          <p:cNvSpPr>
            <a:spLocks noGrp="1"/>
          </p:cNvSpPr>
          <p:nvPr>
            <p:ph type="title"/>
          </p:nvPr>
        </p:nvSpPr>
        <p:spPr>
          <a:xfrm>
            <a:off x="612649" y="548639"/>
            <a:ext cx="3494314" cy="5786638"/>
          </a:xfrm>
        </p:spPr>
        <p:txBody>
          <a:bodyPr anchor="t">
            <a:normAutofit/>
          </a:bodyPr>
          <a:lstStyle/>
          <a:p>
            <a:r>
              <a:rPr lang="pt-BR" sz="3300"/>
              <a:t>Penalidades Administrativas</a:t>
            </a:r>
          </a:p>
        </p:txBody>
      </p:sp>
      <p:graphicFrame>
        <p:nvGraphicFramePr>
          <p:cNvPr id="12" name="Espaço Reservado para Conteúdo 2">
            <a:extLst>
              <a:ext uri="{FF2B5EF4-FFF2-40B4-BE49-F238E27FC236}">
                <a16:creationId xmlns:a16="http://schemas.microsoft.com/office/drawing/2014/main" id="{265862DD-39D3-2875-2E0A-E6C6F739BEAB}"/>
              </a:ext>
            </a:extLst>
          </p:cNvPr>
          <p:cNvGraphicFramePr>
            <a:graphicFrameLocks noGrp="1"/>
          </p:cNvGraphicFramePr>
          <p:nvPr>
            <p:ph idx="1"/>
            <p:extLst>
              <p:ext uri="{D42A27DB-BD31-4B8C-83A1-F6EECF244321}">
                <p14:modId xmlns:p14="http://schemas.microsoft.com/office/powerpoint/2010/main" val="247889853"/>
              </p:ext>
            </p:extLst>
          </p:nvPr>
        </p:nvGraphicFramePr>
        <p:xfrm>
          <a:off x="4608246" y="548640"/>
          <a:ext cx="6949440" cy="5786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1897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B0869A-0BE5-B3E9-F73D-2F3691E4D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B0C7590-3281-89BC-1026-99C62E05989E}"/>
              </a:ext>
            </a:extLst>
          </p:cNvPr>
          <p:cNvSpPr>
            <a:spLocks noGrp="1"/>
          </p:cNvSpPr>
          <p:nvPr>
            <p:ph type="title"/>
          </p:nvPr>
        </p:nvSpPr>
        <p:spPr>
          <a:xfrm>
            <a:off x="612648" y="1114923"/>
            <a:ext cx="4621553" cy="1360728"/>
          </a:xfrm>
        </p:spPr>
        <p:txBody>
          <a:bodyPr anchor="b">
            <a:normAutofit/>
          </a:bodyPr>
          <a:lstStyle/>
          <a:p>
            <a:r>
              <a:rPr lang="pt-BR" dirty="0"/>
              <a:t>Advertência – 116 e 117, I a VIII e XIX.</a:t>
            </a:r>
          </a:p>
        </p:txBody>
      </p:sp>
      <p:sp>
        <p:nvSpPr>
          <p:cNvPr id="3" name="Espaço Reservado para Conteúdo 2">
            <a:extLst>
              <a:ext uri="{FF2B5EF4-FFF2-40B4-BE49-F238E27FC236}">
                <a16:creationId xmlns:a16="http://schemas.microsoft.com/office/drawing/2014/main" id="{9F0DF609-9C30-2C4F-97B8-9336A8C26682}"/>
              </a:ext>
            </a:extLst>
          </p:cNvPr>
          <p:cNvSpPr>
            <a:spLocks noGrp="1"/>
          </p:cNvSpPr>
          <p:nvPr>
            <p:ph idx="1"/>
          </p:nvPr>
        </p:nvSpPr>
        <p:spPr>
          <a:xfrm>
            <a:off x="612648" y="2584058"/>
            <a:ext cx="4621553" cy="3159018"/>
          </a:xfrm>
        </p:spPr>
        <p:txBody>
          <a:bodyPr>
            <a:normAutofit/>
          </a:bodyPr>
          <a:lstStyle/>
          <a:p>
            <a:pPr marL="0" indent="0" algn="just">
              <a:buNone/>
            </a:pPr>
            <a:endParaRPr lang="pt-BR" sz="1800" dirty="0"/>
          </a:p>
          <a:p>
            <a:pPr marL="0" indent="0" algn="just">
              <a:buNone/>
            </a:pPr>
            <a:r>
              <a:rPr lang="pt-BR" sz="1800" dirty="0"/>
              <a:t>Aplicada por escrito, nos casos de violação de proibição constante do art. 117, incisos I a VIII e XIX, e de inobservância de dever funcional previsto em lei, regulamentação ou norma interna, que não justifique imposição de penalidade mais grave.</a:t>
            </a:r>
          </a:p>
        </p:txBody>
      </p:sp>
      <p:pic>
        <p:nvPicPr>
          <p:cNvPr id="7" name="Graphic 6" descr="Juiz">
            <a:extLst>
              <a:ext uri="{FF2B5EF4-FFF2-40B4-BE49-F238E27FC236}">
                <a16:creationId xmlns:a16="http://schemas.microsoft.com/office/drawing/2014/main" id="{8E742827-A2C1-7D58-E701-AF4AAC9EC9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96074" y="1114923"/>
            <a:ext cx="4628153" cy="4628153"/>
          </a:xfrm>
          <a:prstGeom prst="rect">
            <a:avLst/>
          </a:prstGeom>
        </p:spPr>
      </p:pic>
    </p:spTree>
    <p:extLst>
      <p:ext uri="{BB962C8B-B14F-4D97-AF65-F5344CB8AC3E}">
        <p14:creationId xmlns:p14="http://schemas.microsoft.com/office/powerpoint/2010/main" val="1162105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4B0CE4E-DB94-7014-9C4A-ACF5ECD9F909}"/>
              </a:ext>
            </a:extLst>
          </p:cNvPr>
          <p:cNvSpPr>
            <a:spLocks noGrp="1"/>
          </p:cNvSpPr>
          <p:nvPr>
            <p:ph type="title"/>
          </p:nvPr>
        </p:nvSpPr>
        <p:spPr>
          <a:xfrm>
            <a:off x="614679" y="548640"/>
            <a:ext cx="4779572" cy="2067705"/>
          </a:xfrm>
        </p:spPr>
        <p:txBody>
          <a:bodyPr anchor="t">
            <a:normAutofit/>
          </a:bodyPr>
          <a:lstStyle/>
          <a:p>
            <a:r>
              <a:rPr lang="pt-BR"/>
              <a:t>Breve Histórico</a:t>
            </a:r>
            <a:endParaRPr lang="pt-BR" dirty="0"/>
          </a:p>
        </p:txBody>
      </p:sp>
      <p:pic>
        <p:nvPicPr>
          <p:cNvPr id="14" name="Graphic 6" descr="Livros">
            <a:extLst>
              <a:ext uri="{FF2B5EF4-FFF2-40B4-BE49-F238E27FC236}">
                <a16:creationId xmlns:a16="http://schemas.microsoft.com/office/drawing/2014/main" id="{12EFE652-9F13-67C8-D38D-24EBCE6E0D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520" y="2976281"/>
            <a:ext cx="3333077" cy="3333077"/>
          </a:xfrm>
          <a:prstGeom prst="rect">
            <a:avLst/>
          </a:prstGeom>
        </p:spPr>
      </p:pic>
      <p:sp>
        <p:nvSpPr>
          <p:cNvPr id="15" name="Espaço Reservado para Conteúdo 2">
            <a:extLst>
              <a:ext uri="{FF2B5EF4-FFF2-40B4-BE49-F238E27FC236}">
                <a16:creationId xmlns:a16="http://schemas.microsoft.com/office/drawing/2014/main" id="{F541B624-4621-9F68-26DD-7D4C9FBE7053}"/>
              </a:ext>
            </a:extLst>
          </p:cNvPr>
          <p:cNvSpPr>
            <a:spLocks noGrp="1"/>
          </p:cNvSpPr>
          <p:nvPr>
            <p:ph idx="1"/>
          </p:nvPr>
        </p:nvSpPr>
        <p:spPr>
          <a:xfrm>
            <a:off x="6030551" y="548638"/>
            <a:ext cx="5546770" cy="5760721"/>
          </a:xfrm>
        </p:spPr>
        <p:txBody>
          <a:bodyPr anchor="t">
            <a:normAutofit/>
          </a:bodyPr>
          <a:lstStyle/>
          <a:p>
            <a:pPr>
              <a:lnSpc>
                <a:spcPct val="110000"/>
              </a:lnSpc>
            </a:pPr>
            <a:r>
              <a:rPr lang="pt-BR" sz="1500" b="1"/>
              <a:t>Instrução Normativa nº 3/2023 – GAB/IFRR</a:t>
            </a:r>
            <a:r>
              <a:rPr lang="pt-BR" sz="1500"/>
              <a:t>, de 4 de outubro de 2023: regulamentou-se provisoriamente a Corregedoria do Instituto Federal de Educação, Ciência e Tecnologia de Roraima;</a:t>
            </a:r>
          </a:p>
          <a:p>
            <a:pPr>
              <a:lnSpc>
                <a:spcPct val="110000"/>
              </a:lnSpc>
            </a:pPr>
            <a:r>
              <a:rPr lang="pt-BR" sz="1500" b="1"/>
              <a:t>Resolução CONSUP/IFRR n° 806</a:t>
            </a:r>
            <a:r>
              <a:rPr lang="pt-BR" sz="1500"/>
              <a:t>, de 17 de outubro de 2024: a Corregedoria passou a constar no Regimento Geral, tornando-a também uma Unidade Setorial de Correição instituída, isto é, está prevista no Regimento Geral, vinculada à alta administração e com competências para realizar o juízo de admissibilidade das denúncias e representações relacionadas à área disciplinar;</a:t>
            </a:r>
          </a:p>
          <a:p>
            <a:pPr>
              <a:lnSpc>
                <a:spcPct val="110000"/>
              </a:lnSpc>
            </a:pPr>
            <a:r>
              <a:rPr lang="pt-BR" sz="1500" b="1"/>
              <a:t>Portaria nº 874/GAB-REITORIA/IFRR</a:t>
            </a:r>
            <a:r>
              <a:rPr lang="pt-BR" sz="1500"/>
              <a:t>, de 13 de março de 2025: designação do corregedor para atuar a partir de 17 de março de 2025; e</a:t>
            </a:r>
          </a:p>
          <a:p>
            <a:pPr>
              <a:lnSpc>
                <a:spcPct val="110000"/>
              </a:lnSpc>
            </a:pPr>
            <a:r>
              <a:rPr lang="pt-BR" sz="1500" b="1"/>
              <a:t>Instrução Normativa nº 1/2025 - GAB/IFRR</a:t>
            </a:r>
            <a:r>
              <a:rPr lang="pt-BR" sz="1500"/>
              <a:t>, de 25 de abril de 2025: dispõe sobre diretrizes, procedimentos e atribuições relacionados ao gerenciamento, acompanhamento e à supervisão das atividades de correição realizadas no âmbito da Corregedoria do IFRR.</a:t>
            </a:r>
          </a:p>
        </p:txBody>
      </p:sp>
    </p:spTree>
    <p:extLst>
      <p:ext uri="{BB962C8B-B14F-4D97-AF65-F5344CB8AC3E}">
        <p14:creationId xmlns:p14="http://schemas.microsoft.com/office/powerpoint/2010/main" val="638492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D867C6C-C426-3E30-5446-52685E13A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E85EDD1-40EA-EAB1-34AF-5656CF2B6E87}"/>
              </a:ext>
            </a:extLst>
          </p:cNvPr>
          <p:cNvSpPr>
            <a:spLocks noGrp="1"/>
          </p:cNvSpPr>
          <p:nvPr>
            <p:ph type="title"/>
          </p:nvPr>
        </p:nvSpPr>
        <p:spPr>
          <a:xfrm>
            <a:off x="1017431" y="1538242"/>
            <a:ext cx="3710319" cy="1784282"/>
          </a:xfrm>
        </p:spPr>
        <p:txBody>
          <a:bodyPr anchor="t">
            <a:normAutofit/>
          </a:bodyPr>
          <a:lstStyle/>
          <a:p>
            <a:pPr algn="r"/>
            <a:r>
              <a:rPr lang="pt-BR" sz="2800" dirty="0"/>
              <a:t>Suspensão – art. 116 e 117, I a VIII e XIX, e 117, XVII e XVIII</a:t>
            </a:r>
          </a:p>
        </p:txBody>
      </p:sp>
      <p:pic>
        <p:nvPicPr>
          <p:cNvPr id="7" name="Graphic 6" descr="Erro">
            <a:extLst>
              <a:ext uri="{FF2B5EF4-FFF2-40B4-BE49-F238E27FC236}">
                <a16:creationId xmlns:a16="http://schemas.microsoft.com/office/drawing/2014/main" id="{96BE02D3-40D0-5F12-E904-A96CF53CFE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20129" y="3429000"/>
            <a:ext cx="2407620" cy="2407620"/>
          </a:xfrm>
          <a:prstGeom prst="rect">
            <a:avLst/>
          </a:prstGeom>
        </p:spPr>
      </p:pic>
      <p:sp>
        <p:nvSpPr>
          <p:cNvPr id="3" name="Espaço Reservado para Conteúdo 2">
            <a:extLst>
              <a:ext uri="{FF2B5EF4-FFF2-40B4-BE49-F238E27FC236}">
                <a16:creationId xmlns:a16="http://schemas.microsoft.com/office/drawing/2014/main" id="{F848E0E0-BE7D-4FB6-BEAF-E530063520E0}"/>
              </a:ext>
            </a:extLst>
          </p:cNvPr>
          <p:cNvSpPr>
            <a:spLocks noGrp="1"/>
          </p:cNvSpPr>
          <p:nvPr>
            <p:ph idx="1"/>
          </p:nvPr>
        </p:nvSpPr>
        <p:spPr>
          <a:xfrm>
            <a:off x="5455921" y="1513360"/>
            <a:ext cx="5111438" cy="4306236"/>
          </a:xfrm>
        </p:spPr>
        <p:txBody>
          <a:bodyPr>
            <a:normAutofit/>
          </a:bodyPr>
          <a:lstStyle/>
          <a:p>
            <a:pPr marL="0" indent="0" algn="just">
              <a:buNone/>
            </a:pPr>
            <a:r>
              <a:rPr lang="pt-BR" sz="1800" dirty="0"/>
              <a:t>Aplicada em caso de reincidência das faltas punidas com advertência – art. 116 e 117, I a VIII e XIX – e de violação das demais proibições que não tipifiquem infração sujeita a penalidade de demissão – art. 117, XVII e XVIII, não podendo exceder de 90 (noventa) dias.</a:t>
            </a:r>
          </a:p>
        </p:txBody>
      </p:sp>
    </p:spTree>
    <p:extLst>
      <p:ext uri="{BB962C8B-B14F-4D97-AF65-F5344CB8AC3E}">
        <p14:creationId xmlns:p14="http://schemas.microsoft.com/office/powerpoint/2010/main" val="3528798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8">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7" name="Espaço Reservado para Conteúdo 6" descr="Caminho de terra com montanha ao fundo&#10;&#10;O conteúdo gerado por IA pode estar incorreto.">
            <a:extLst>
              <a:ext uri="{FF2B5EF4-FFF2-40B4-BE49-F238E27FC236}">
                <a16:creationId xmlns:a16="http://schemas.microsoft.com/office/drawing/2014/main" id="{A3DB6593-9939-B0E7-C5EB-BE5B34E5E51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9091" t="5399" b="2641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0">
            <a:extLst>
              <a:ext uri="{FF2B5EF4-FFF2-40B4-BE49-F238E27FC236}">
                <a16:creationId xmlns:a16="http://schemas.microsoft.com/office/drawing/2014/main" id="{DF15DF8A-891A-1965-E372-1BA1F3B94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507179" y="173179"/>
            <a:ext cx="6858002" cy="6511640"/>
          </a:xfrm>
          <a:prstGeom prst="rect">
            <a:avLst/>
          </a:prstGeom>
          <a:gradFill>
            <a:gsLst>
              <a:gs pos="0">
                <a:schemeClr val="bg1">
                  <a:alpha val="0"/>
                </a:schemeClr>
              </a:gs>
              <a:gs pos="46000">
                <a:schemeClr val="bg1">
                  <a:alpha val="33000"/>
                </a:schemeClr>
              </a:gs>
              <a:gs pos="26000">
                <a:schemeClr val="bg1">
                  <a:alpha val="20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F229F712-9B28-CFA3-1151-CFBC817445DB}"/>
              </a:ext>
            </a:extLst>
          </p:cNvPr>
          <p:cNvSpPr>
            <a:spLocks noGrp="1"/>
          </p:cNvSpPr>
          <p:nvPr>
            <p:ph type="title"/>
          </p:nvPr>
        </p:nvSpPr>
        <p:spPr>
          <a:xfrm>
            <a:off x="7473219" y="898373"/>
            <a:ext cx="4470544" cy="3474720"/>
          </a:xfrm>
        </p:spPr>
        <p:txBody>
          <a:bodyPr vert="horz" lIns="91440" tIns="45720" rIns="91440" bIns="45720" rtlCol="0" anchor="b">
            <a:normAutofit/>
          </a:bodyPr>
          <a:lstStyle/>
          <a:p>
            <a:r>
              <a:rPr lang="en-US" sz="5800" dirty="0" err="1"/>
              <a:t>Demissão</a:t>
            </a:r>
            <a:r>
              <a:rPr lang="en-US" sz="5800" dirty="0"/>
              <a:t> – </a:t>
            </a:r>
            <a:r>
              <a:rPr lang="en-US" sz="5800" dirty="0" err="1"/>
              <a:t>artigos</a:t>
            </a:r>
            <a:r>
              <a:rPr lang="en-US" sz="5800" dirty="0"/>
              <a:t> 117 e 132</a:t>
            </a:r>
          </a:p>
        </p:txBody>
      </p:sp>
    </p:spTree>
    <p:extLst>
      <p:ext uri="{BB962C8B-B14F-4D97-AF65-F5344CB8AC3E}">
        <p14:creationId xmlns:p14="http://schemas.microsoft.com/office/powerpoint/2010/main" val="1308928171"/>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8DCC4A-1AF2-7466-A9EF-5D9BCFAD1FD5}"/>
              </a:ext>
            </a:extLst>
          </p:cNvPr>
          <p:cNvSpPr>
            <a:spLocks noGrp="1"/>
          </p:cNvSpPr>
          <p:nvPr>
            <p:ph type="title"/>
          </p:nvPr>
        </p:nvSpPr>
        <p:spPr/>
        <p:txBody>
          <a:bodyPr/>
          <a:lstStyle/>
          <a:p>
            <a:r>
              <a:rPr lang="pt-BR" dirty="0"/>
              <a:t>Demissão – condutas listadas no art. 117</a:t>
            </a:r>
          </a:p>
        </p:txBody>
      </p:sp>
      <p:sp>
        <p:nvSpPr>
          <p:cNvPr id="3" name="Espaço Reservado para Conteúdo 2">
            <a:extLst>
              <a:ext uri="{FF2B5EF4-FFF2-40B4-BE49-F238E27FC236}">
                <a16:creationId xmlns:a16="http://schemas.microsoft.com/office/drawing/2014/main" id="{2C120886-1E29-F6BD-01BD-77F3C1B0FD25}"/>
              </a:ext>
            </a:extLst>
          </p:cNvPr>
          <p:cNvSpPr>
            <a:spLocks noGrp="1"/>
          </p:cNvSpPr>
          <p:nvPr>
            <p:ph idx="1"/>
          </p:nvPr>
        </p:nvSpPr>
        <p:spPr/>
        <p:txBody>
          <a:bodyPr>
            <a:normAutofit fontScale="85000" lnSpcReduction="20000"/>
          </a:bodyPr>
          <a:lstStyle/>
          <a:p>
            <a:r>
              <a:rPr lang="pt-BR" dirty="0"/>
              <a:t>IX - valer-se do cargo para lograr proveito pessoal ou de outrem, em detrimento da dignidade da função pública;</a:t>
            </a:r>
          </a:p>
          <a:p>
            <a:r>
              <a:rPr lang="pt-BR" dirty="0"/>
              <a:t>X - participar de gerência ou administração de sociedade privada, personificada ou não personificada, exercer o comércio, exceto na qualidade de acionista, cotista ou comanditário</a:t>
            </a:r>
          </a:p>
          <a:p>
            <a:r>
              <a:rPr lang="pt-BR" dirty="0"/>
              <a:t>XI - atuar, como procurador ou intermediário, junto a repartições públicas, salvo quando se tratar de benefícios previdenciários ou assistenciais de parentes até o segundo grau, e de cônjuge ou companheiro;</a:t>
            </a:r>
          </a:p>
          <a:p>
            <a:r>
              <a:rPr lang="pt-BR" dirty="0"/>
              <a:t>XII - receber propina, comissão, presente ou vantagem de qualquer espécie, em razão de suas atribuições;</a:t>
            </a:r>
          </a:p>
          <a:p>
            <a:r>
              <a:rPr lang="pt-BR" dirty="0"/>
              <a:t>XIII - aceitar comissão, emprego ou pensão de estado estrangeiro;</a:t>
            </a:r>
          </a:p>
          <a:p>
            <a:r>
              <a:rPr lang="pt-BR" dirty="0"/>
              <a:t>XIV - praticar usura sob qualquer de suas formas;</a:t>
            </a:r>
          </a:p>
          <a:p>
            <a:r>
              <a:rPr lang="pt-BR" dirty="0"/>
              <a:t>XV - proceder de forma desidiosa;</a:t>
            </a:r>
          </a:p>
          <a:p>
            <a:r>
              <a:rPr lang="pt-BR" dirty="0"/>
              <a:t>XVI - utilizar pessoal ou recursos materiais da repartição em serviços ou atividades particulares;</a:t>
            </a:r>
          </a:p>
        </p:txBody>
      </p:sp>
    </p:spTree>
    <p:extLst>
      <p:ext uri="{BB962C8B-B14F-4D97-AF65-F5344CB8AC3E}">
        <p14:creationId xmlns:p14="http://schemas.microsoft.com/office/powerpoint/2010/main" val="3865251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22C4C-49B4-4CDE-080D-87DC515B1C2D}"/>
              </a:ext>
            </a:extLst>
          </p:cNvPr>
          <p:cNvSpPr>
            <a:spLocks noGrp="1"/>
          </p:cNvSpPr>
          <p:nvPr>
            <p:ph type="title"/>
          </p:nvPr>
        </p:nvSpPr>
        <p:spPr/>
        <p:txBody>
          <a:bodyPr/>
          <a:lstStyle/>
          <a:p>
            <a:r>
              <a:rPr lang="pt-BR" dirty="0"/>
              <a:t>Demissão - condutas listadas no art. 132.</a:t>
            </a:r>
          </a:p>
        </p:txBody>
      </p:sp>
      <p:sp>
        <p:nvSpPr>
          <p:cNvPr id="3" name="Espaço Reservado para Conteúdo 2">
            <a:extLst>
              <a:ext uri="{FF2B5EF4-FFF2-40B4-BE49-F238E27FC236}">
                <a16:creationId xmlns:a16="http://schemas.microsoft.com/office/drawing/2014/main" id="{ADDBF1CF-0E5A-099E-6EB9-5853A7C1FC74}"/>
              </a:ext>
            </a:extLst>
          </p:cNvPr>
          <p:cNvSpPr>
            <a:spLocks noGrp="1"/>
          </p:cNvSpPr>
          <p:nvPr>
            <p:ph idx="1"/>
          </p:nvPr>
        </p:nvSpPr>
        <p:spPr/>
        <p:txBody>
          <a:bodyPr>
            <a:normAutofit fontScale="70000" lnSpcReduction="20000"/>
          </a:bodyPr>
          <a:lstStyle/>
          <a:p>
            <a:r>
              <a:rPr lang="pt-BR" dirty="0"/>
              <a:t>I - crime contra a administração pública;</a:t>
            </a:r>
          </a:p>
          <a:p>
            <a:r>
              <a:rPr lang="pt-BR" dirty="0"/>
              <a:t>II - abandono de cargo;</a:t>
            </a:r>
          </a:p>
          <a:p>
            <a:r>
              <a:rPr lang="pt-BR" dirty="0"/>
              <a:t>III - inassiduidade habitual;</a:t>
            </a:r>
          </a:p>
          <a:p>
            <a:r>
              <a:rPr lang="pt-BR" dirty="0"/>
              <a:t>IV - improbidade administrativa;</a:t>
            </a:r>
          </a:p>
          <a:p>
            <a:r>
              <a:rPr lang="pt-BR" dirty="0"/>
              <a:t>V - incontinência pública e conduta escandalosa, na repartição;</a:t>
            </a:r>
          </a:p>
          <a:p>
            <a:r>
              <a:rPr lang="pt-BR" dirty="0"/>
              <a:t>VI - insubordinação grave em serviço;</a:t>
            </a:r>
          </a:p>
          <a:p>
            <a:r>
              <a:rPr lang="pt-BR" dirty="0"/>
              <a:t>VII - ofensa física, em serviço, a servidor ou a particular, salvo em legítima defesa própria ou de outrem;</a:t>
            </a:r>
          </a:p>
          <a:p>
            <a:r>
              <a:rPr lang="pt-BR" dirty="0"/>
              <a:t>VIII - aplicação irregular de dinheiros públicos;</a:t>
            </a:r>
          </a:p>
          <a:p>
            <a:r>
              <a:rPr lang="pt-BR" dirty="0"/>
              <a:t>IX - revelação de segredo do qual se apropriou em razão do cargo;</a:t>
            </a:r>
          </a:p>
          <a:p>
            <a:r>
              <a:rPr lang="pt-BR" dirty="0"/>
              <a:t>X - lesão aos cofres públicos e dilapidação do patrimônio nacional;</a:t>
            </a:r>
          </a:p>
          <a:p>
            <a:r>
              <a:rPr lang="pt-BR" dirty="0"/>
              <a:t>XI - corrupção;</a:t>
            </a:r>
          </a:p>
          <a:p>
            <a:r>
              <a:rPr lang="pt-BR" dirty="0"/>
              <a:t>XII - acumulação ilegal de cargos, empregos ou funções públicas;</a:t>
            </a:r>
          </a:p>
          <a:p>
            <a:r>
              <a:rPr lang="pt-BR" dirty="0"/>
              <a:t>XIII - transgressão dos incisos IX a XVI do art. 117.</a:t>
            </a:r>
          </a:p>
        </p:txBody>
      </p:sp>
    </p:spTree>
    <p:extLst>
      <p:ext uri="{BB962C8B-B14F-4D97-AF65-F5344CB8AC3E}">
        <p14:creationId xmlns:p14="http://schemas.microsoft.com/office/powerpoint/2010/main" val="401372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4AB9B8B4-6AA0-6EC2-5180-35BA3CFC2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BCEDD20-16EE-442D-8531-01B37B985C7F}"/>
              </a:ext>
            </a:extLst>
          </p:cNvPr>
          <p:cNvSpPr>
            <a:spLocks noGrp="1"/>
          </p:cNvSpPr>
          <p:nvPr>
            <p:ph type="title"/>
          </p:nvPr>
        </p:nvSpPr>
        <p:spPr>
          <a:xfrm>
            <a:off x="612647" y="548640"/>
            <a:ext cx="10872215" cy="1132258"/>
          </a:xfrm>
        </p:spPr>
        <p:txBody>
          <a:bodyPr>
            <a:normAutofit/>
          </a:bodyPr>
          <a:lstStyle/>
          <a:p>
            <a:r>
              <a:rPr lang="pt-BR" dirty="0"/>
              <a:t>Procedimentos Investigativos</a:t>
            </a:r>
          </a:p>
        </p:txBody>
      </p:sp>
      <p:pic>
        <p:nvPicPr>
          <p:cNvPr id="3074" name="Picture 2">
            <a:extLst>
              <a:ext uri="{FF2B5EF4-FFF2-40B4-BE49-F238E27FC236}">
                <a16:creationId xmlns:a16="http://schemas.microsoft.com/office/drawing/2014/main" id="{28FEFCD6-0BD1-AB95-4C66-F3D3D58B8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563" r="11652"/>
          <a:stretch/>
        </p:blipFill>
        <p:spPr bwMode="auto">
          <a:xfrm>
            <a:off x="731520" y="1775012"/>
            <a:ext cx="6355080" cy="4534348"/>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a:extLst>
              <a:ext uri="{FF2B5EF4-FFF2-40B4-BE49-F238E27FC236}">
                <a16:creationId xmlns:a16="http://schemas.microsoft.com/office/drawing/2014/main" id="{FB94F6C4-3180-A68F-7511-7CD9AA0DD367}"/>
              </a:ext>
            </a:extLst>
          </p:cNvPr>
          <p:cNvSpPr>
            <a:spLocks noGrp="1"/>
          </p:cNvSpPr>
          <p:nvPr>
            <p:ph idx="1"/>
          </p:nvPr>
        </p:nvSpPr>
        <p:spPr>
          <a:xfrm>
            <a:off x="7485529" y="1775012"/>
            <a:ext cx="3999334" cy="4534348"/>
          </a:xfrm>
        </p:spPr>
        <p:txBody>
          <a:bodyPr>
            <a:normAutofit/>
          </a:bodyPr>
          <a:lstStyle/>
          <a:p>
            <a:pPr marL="0" indent="0" algn="just">
              <a:lnSpc>
                <a:spcPct val="110000"/>
              </a:lnSpc>
              <a:buNone/>
            </a:pPr>
            <a:r>
              <a:rPr lang="pt-BR" sz="1500" dirty="0"/>
              <a:t>Procedimentos de caráter preparatório, não contraditórios e não punitivos, de acesso restrito, que objetiva a coleta de elementos de informação para a análise acerca da existência dos elementos de autoria e materialidade relevantes para a instauração de processo correcional.</a:t>
            </a:r>
          </a:p>
          <a:p>
            <a:pPr marL="0" indent="0" algn="just">
              <a:lnSpc>
                <a:spcPct val="110000"/>
              </a:lnSpc>
              <a:buNone/>
            </a:pPr>
            <a:endParaRPr lang="pt-BR" sz="1500" dirty="0"/>
          </a:p>
          <a:p>
            <a:pPr marL="0" indent="0" algn="just">
              <a:lnSpc>
                <a:spcPct val="110000"/>
              </a:lnSpc>
              <a:buNone/>
            </a:pPr>
            <a:r>
              <a:rPr lang="pt-BR" sz="1500" dirty="0"/>
              <a:t>Tipos: </a:t>
            </a:r>
          </a:p>
          <a:p>
            <a:pPr algn="just">
              <a:lnSpc>
                <a:spcPct val="110000"/>
              </a:lnSpc>
            </a:pPr>
            <a:r>
              <a:rPr lang="pt-BR" sz="1500" dirty="0"/>
              <a:t>IPS – Investigação Preliminar Sumária;</a:t>
            </a:r>
          </a:p>
          <a:p>
            <a:pPr algn="just">
              <a:lnSpc>
                <a:spcPct val="110000"/>
              </a:lnSpc>
            </a:pPr>
            <a:r>
              <a:rPr lang="pt-BR" sz="1500" dirty="0"/>
              <a:t>SINVE – Sindicância Investigativa; </a:t>
            </a:r>
          </a:p>
          <a:p>
            <a:pPr algn="just">
              <a:lnSpc>
                <a:spcPct val="110000"/>
              </a:lnSpc>
            </a:pPr>
            <a:r>
              <a:rPr lang="pt-BR" sz="1500" dirty="0"/>
              <a:t>SINPA – Sindicância Patrimonial; e</a:t>
            </a:r>
          </a:p>
          <a:p>
            <a:pPr algn="just">
              <a:lnSpc>
                <a:spcPct val="110000"/>
              </a:lnSpc>
            </a:pPr>
            <a:r>
              <a:rPr lang="pt-BR" sz="1500" dirty="0"/>
              <a:t>IP – Investigação Preliminar.</a:t>
            </a:r>
          </a:p>
        </p:txBody>
      </p:sp>
    </p:spTree>
    <p:extLst>
      <p:ext uri="{BB962C8B-B14F-4D97-AF65-F5344CB8AC3E}">
        <p14:creationId xmlns:p14="http://schemas.microsoft.com/office/powerpoint/2010/main" val="2702917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7406423-AB26-B9D7-E138-ED4CD4699C40}"/>
              </a:ext>
            </a:extLst>
          </p:cNvPr>
          <p:cNvSpPr>
            <a:spLocks noGrp="1"/>
          </p:cNvSpPr>
          <p:nvPr>
            <p:ph type="title"/>
          </p:nvPr>
        </p:nvSpPr>
        <p:spPr>
          <a:xfrm>
            <a:off x="614679" y="548640"/>
            <a:ext cx="4779572" cy="2067705"/>
          </a:xfrm>
        </p:spPr>
        <p:txBody>
          <a:bodyPr anchor="t">
            <a:normAutofit/>
          </a:bodyPr>
          <a:lstStyle/>
          <a:p>
            <a:r>
              <a:rPr lang="pt-BR" dirty="0"/>
              <a:t>Processos Correcionais</a:t>
            </a:r>
          </a:p>
        </p:txBody>
      </p:sp>
      <p:pic>
        <p:nvPicPr>
          <p:cNvPr id="7" name="Graphic 6" descr="Juiz">
            <a:extLst>
              <a:ext uri="{FF2B5EF4-FFF2-40B4-BE49-F238E27FC236}">
                <a16:creationId xmlns:a16="http://schemas.microsoft.com/office/drawing/2014/main" id="{9D8CBC8E-6FA4-22CF-D3A8-1DE0395DEA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520" y="2976281"/>
            <a:ext cx="3333077" cy="3333077"/>
          </a:xfrm>
          <a:prstGeom prst="rect">
            <a:avLst/>
          </a:prstGeom>
        </p:spPr>
      </p:pic>
      <p:sp>
        <p:nvSpPr>
          <p:cNvPr id="3" name="Espaço Reservado para Conteúdo 2">
            <a:extLst>
              <a:ext uri="{FF2B5EF4-FFF2-40B4-BE49-F238E27FC236}">
                <a16:creationId xmlns:a16="http://schemas.microsoft.com/office/drawing/2014/main" id="{6314D4CB-74C7-55D0-FB14-803410683439}"/>
              </a:ext>
            </a:extLst>
          </p:cNvPr>
          <p:cNvSpPr>
            <a:spLocks noGrp="1"/>
          </p:cNvSpPr>
          <p:nvPr>
            <p:ph idx="1"/>
          </p:nvPr>
        </p:nvSpPr>
        <p:spPr>
          <a:xfrm>
            <a:off x="6030551" y="548638"/>
            <a:ext cx="5546770" cy="5760721"/>
          </a:xfrm>
        </p:spPr>
        <p:txBody>
          <a:bodyPr anchor="t">
            <a:normAutofit/>
          </a:bodyPr>
          <a:lstStyle/>
          <a:p>
            <a:pPr marL="0" indent="0" algn="just">
              <a:buNone/>
            </a:pPr>
            <a:r>
              <a:rPr lang="pt-BR" sz="1800" dirty="0"/>
              <a:t>Instrumento destinado a apurar responsabilidade de servidor ou pessoa jurídica, oferecendo-lhe o contraditório e a ampla defesa.</a:t>
            </a:r>
          </a:p>
          <a:p>
            <a:pPr marL="0" indent="0" algn="just">
              <a:buNone/>
            </a:pPr>
            <a:endParaRPr lang="pt-BR" sz="1800" dirty="0"/>
          </a:p>
          <a:p>
            <a:pPr marL="0" indent="0" algn="just">
              <a:buNone/>
            </a:pPr>
            <a:r>
              <a:rPr lang="pt-BR" sz="1800" dirty="0"/>
              <a:t>Tipos:</a:t>
            </a:r>
          </a:p>
          <a:p>
            <a:pPr algn="just"/>
            <a:r>
              <a:rPr lang="pt-BR" sz="1800" dirty="0"/>
              <a:t>SINAC – Sindicância Acusatória;</a:t>
            </a:r>
          </a:p>
          <a:p>
            <a:pPr algn="just"/>
            <a:r>
              <a:rPr lang="pt-BR" sz="1800" dirty="0"/>
              <a:t>PAD – Processo Administrativo Disciplinar;</a:t>
            </a:r>
          </a:p>
          <a:p>
            <a:pPr algn="just"/>
            <a:r>
              <a:rPr lang="pt-BR" sz="1800" dirty="0"/>
              <a:t>PAD Sumário – Processo Administrativo Disciplinar Sumário (acúmulo ilegal de cargos públicos, de inassiduidade habitual ou de abandono de cargo); </a:t>
            </a:r>
          </a:p>
          <a:p>
            <a:pPr algn="just"/>
            <a:r>
              <a:rPr lang="pt-BR" sz="1800" dirty="0"/>
              <a:t>Sindicância Disciplinar para Temporários; e</a:t>
            </a:r>
          </a:p>
          <a:p>
            <a:pPr algn="just"/>
            <a:r>
              <a:rPr lang="pt-BR" sz="1800" dirty="0"/>
              <a:t>PAR – Processo Administrativo de Responsabilização de Entes Privados.</a:t>
            </a:r>
          </a:p>
          <a:p>
            <a:pPr marL="0" indent="0">
              <a:buNone/>
            </a:pPr>
            <a:endParaRPr lang="pt-BR" sz="1800" dirty="0"/>
          </a:p>
          <a:p>
            <a:endParaRPr lang="pt-BR" sz="1800" dirty="0"/>
          </a:p>
          <a:p>
            <a:pPr marL="0" indent="0">
              <a:buNone/>
            </a:pPr>
            <a:endParaRPr lang="pt-BR" sz="1800" dirty="0"/>
          </a:p>
        </p:txBody>
      </p:sp>
    </p:spTree>
    <p:extLst>
      <p:ext uri="{BB962C8B-B14F-4D97-AF65-F5344CB8AC3E}">
        <p14:creationId xmlns:p14="http://schemas.microsoft.com/office/powerpoint/2010/main" val="3285941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Envelope preto">
            <a:extLst>
              <a:ext uri="{FF2B5EF4-FFF2-40B4-BE49-F238E27FC236}">
                <a16:creationId xmlns:a16="http://schemas.microsoft.com/office/drawing/2014/main" id="{72DB2612-A3EF-4CB6-C89A-74A00339189C}"/>
              </a:ext>
            </a:extLst>
          </p:cNvPr>
          <p:cNvPicPr>
            <a:picLocks noChangeAspect="1"/>
          </p:cNvPicPr>
          <p:nvPr/>
        </p:nvPicPr>
        <p:blipFill>
          <a:blip r:embed="rId2"/>
          <a:srcRect t="157" b="15573"/>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08385"/>
            <a:ext cx="12191999" cy="1949616"/>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FB4A448-807E-9804-DE4F-024F8E658BA6}"/>
              </a:ext>
            </a:extLst>
          </p:cNvPr>
          <p:cNvSpPr>
            <a:spLocks noGrp="1"/>
          </p:cNvSpPr>
          <p:nvPr>
            <p:ph type="title"/>
          </p:nvPr>
        </p:nvSpPr>
        <p:spPr>
          <a:xfrm>
            <a:off x="617365" y="5268812"/>
            <a:ext cx="7260542" cy="1228763"/>
          </a:xfrm>
        </p:spPr>
        <p:txBody>
          <a:bodyPr vert="horz" lIns="91440" tIns="45720" rIns="91440" bIns="45720" rtlCol="0" anchor="ctr">
            <a:normAutofit/>
          </a:bodyPr>
          <a:lstStyle/>
          <a:p>
            <a:r>
              <a:rPr lang="en-US" sz="1600">
                <a:solidFill>
                  <a:srgbClr val="FFFFFF"/>
                </a:solidFill>
              </a:rPr>
              <a:t>Obrigado pela atenção!</a:t>
            </a:r>
            <a:br>
              <a:rPr lang="en-US" sz="1600">
                <a:solidFill>
                  <a:srgbClr val="FFFFFF"/>
                </a:solidFill>
              </a:rPr>
            </a:br>
            <a:br>
              <a:rPr lang="en-US" sz="1600">
                <a:solidFill>
                  <a:srgbClr val="FFFFFF"/>
                </a:solidFill>
              </a:rPr>
            </a:br>
            <a:r>
              <a:rPr lang="en-US" sz="1600">
                <a:solidFill>
                  <a:srgbClr val="FFFFFF"/>
                </a:solidFill>
                <a:hlinkClick r:id="rId3"/>
              </a:rPr>
              <a:t>corregedoria@ifrr.edu.br</a:t>
            </a:r>
            <a:br>
              <a:rPr lang="en-US" sz="1600">
                <a:solidFill>
                  <a:srgbClr val="FFFFFF"/>
                </a:solidFill>
              </a:rPr>
            </a:br>
            <a:br>
              <a:rPr lang="en-US" sz="1600">
                <a:solidFill>
                  <a:srgbClr val="FFFFFF"/>
                </a:solidFill>
              </a:rPr>
            </a:br>
            <a:r>
              <a:rPr lang="en-US" sz="1600">
                <a:solidFill>
                  <a:srgbClr val="FFFFFF"/>
                </a:solidFill>
                <a:hlinkClick r:id="rId4"/>
              </a:rPr>
              <a:t>ronaldo.candido@ifrr.edu.br</a:t>
            </a:r>
            <a:r>
              <a:rPr lang="en-US" sz="1600">
                <a:solidFill>
                  <a:srgbClr val="FFFFFF"/>
                </a:solidFill>
              </a:rPr>
              <a:t> </a:t>
            </a:r>
          </a:p>
        </p:txBody>
      </p:sp>
    </p:spTree>
    <p:extLst>
      <p:ext uri="{BB962C8B-B14F-4D97-AF65-F5344CB8AC3E}">
        <p14:creationId xmlns:p14="http://schemas.microsoft.com/office/powerpoint/2010/main" val="42825066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07B083-EAC0-A5BB-C369-C9589EC7F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CBE3DAA-F20F-D140-2567-48C3CA418EDC}"/>
              </a:ext>
            </a:extLst>
          </p:cNvPr>
          <p:cNvSpPr>
            <a:spLocks noGrp="1"/>
          </p:cNvSpPr>
          <p:nvPr>
            <p:ph type="title"/>
          </p:nvPr>
        </p:nvSpPr>
        <p:spPr>
          <a:xfrm>
            <a:off x="614677" y="603504"/>
            <a:ext cx="10872216" cy="1527048"/>
          </a:xfrm>
        </p:spPr>
        <p:txBody>
          <a:bodyPr anchor="b">
            <a:normAutofit/>
          </a:bodyPr>
          <a:lstStyle/>
          <a:p>
            <a:r>
              <a:rPr lang="pt-BR" dirty="0"/>
              <a:t>Definição – O que é a Corregedoria.</a:t>
            </a:r>
          </a:p>
        </p:txBody>
      </p:sp>
      <p:pic>
        <p:nvPicPr>
          <p:cNvPr id="7" name="Graphic 6" descr="Branching Diagram">
            <a:extLst>
              <a:ext uri="{FF2B5EF4-FFF2-40B4-BE49-F238E27FC236}">
                <a16:creationId xmlns:a16="http://schemas.microsoft.com/office/drawing/2014/main" id="{B860CAE9-C535-64DB-9701-205F54AC61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4678" y="2441274"/>
            <a:ext cx="3817941" cy="3817941"/>
          </a:xfrm>
          <a:prstGeom prst="rect">
            <a:avLst/>
          </a:prstGeom>
        </p:spPr>
      </p:pic>
      <p:sp>
        <p:nvSpPr>
          <p:cNvPr id="3" name="Espaço Reservado para Conteúdo 2">
            <a:extLst>
              <a:ext uri="{FF2B5EF4-FFF2-40B4-BE49-F238E27FC236}">
                <a16:creationId xmlns:a16="http://schemas.microsoft.com/office/drawing/2014/main" id="{A59E5935-5027-456B-BE95-AFA2044977C4}"/>
              </a:ext>
            </a:extLst>
          </p:cNvPr>
          <p:cNvSpPr>
            <a:spLocks noGrp="1"/>
          </p:cNvSpPr>
          <p:nvPr>
            <p:ph idx="1"/>
          </p:nvPr>
        </p:nvSpPr>
        <p:spPr>
          <a:xfrm>
            <a:off x="6096000" y="2441273"/>
            <a:ext cx="5385816" cy="3817942"/>
          </a:xfrm>
        </p:spPr>
        <p:txBody>
          <a:bodyPr anchor="t">
            <a:normAutofit/>
          </a:bodyPr>
          <a:lstStyle/>
          <a:p>
            <a:pPr>
              <a:lnSpc>
                <a:spcPct val="110000"/>
              </a:lnSpc>
            </a:pPr>
            <a:r>
              <a:rPr lang="pt-BR" sz="1400" dirty="0"/>
              <a:t>Unidade setorial do Sistema de Correição do Poder Executivo Federal – </a:t>
            </a:r>
            <a:r>
              <a:rPr lang="pt-BR" sz="1400" dirty="0" err="1"/>
              <a:t>Siscor</a:t>
            </a:r>
            <a:r>
              <a:rPr lang="pt-BR" sz="1400" dirty="0"/>
              <a:t>;</a:t>
            </a:r>
          </a:p>
          <a:p>
            <a:pPr>
              <a:lnSpc>
                <a:spcPct val="110000"/>
              </a:lnSpc>
            </a:pPr>
            <a:r>
              <a:rPr lang="pt-BR" sz="1400" dirty="0"/>
              <a:t>Instância interna de apoio à governança;</a:t>
            </a:r>
          </a:p>
          <a:p>
            <a:pPr>
              <a:lnSpc>
                <a:spcPct val="110000"/>
              </a:lnSpc>
            </a:pPr>
            <a:r>
              <a:rPr lang="pt-BR" sz="1400" dirty="0"/>
              <a:t>Responsável por:</a:t>
            </a:r>
          </a:p>
          <a:p>
            <a:pPr lvl="1">
              <a:lnSpc>
                <a:spcPct val="110000"/>
              </a:lnSpc>
            </a:pPr>
            <a:r>
              <a:rPr lang="pt-BR" sz="1200" dirty="0"/>
              <a:t>Planejar, dirigir, orientar, supervisionar, avaliar e aprimorar a condução e controle das atividades de correição no âmbito do IFRR; e</a:t>
            </a:r>
            <a:endParaRPr lang="pt-BR" sz="1400" dirty="0"/>
          </a:p>
          <a:p>
            <a:pPr lvl="1">
              <a:lnSpc>
                <a:spcPct val="110000"/>
              </a:lnSpc>
            </a:pPr>
            <a:r>
              <a:rPr lang="pt-BR" sz="1400" dirty="0"/>
              <a:t>Apurar ilícitos administrativos praticados por agentes públicos, bem como pelas ações de  responsabilização administrativa de entes privados;</a:t>
            </a:r>
          </a:p>
          <a:p>
            <a:pPr>
              <a:lnSpc>
                <a:spcPct val="110000"/>
              </a:lnSpc>
            </a:pPr>
            <a:r>
              <a:rPr lang="pt-BR" sz="1400" dirty="0"/>
              <a:t>Competente pelas atividades relacionadas à prevenção de ilícitos de natureza correcional, visando contribuir para o fortalecimento da integridade pública e promoção da ética e transparência na relação público-privada</a:t>
            </a:r>
          </a:p>
        </p:txBody>
      </p:sp>
    </p:spTree>
    <p:extLst>
      <p:ext uri="{BB962C8B-B14F-4D97-AF65-F5344CB8AC3E}">
        <p14:creationId xmlns:p14="http://schemas.microsoft.com/office/powerpoint/2010/main" val="4135271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CD75516-F84C-FE72-1186-A613D6D11803}"/>
              </a:ext>
            </a:extLst>
          </p:cNvPr>
          <p:cNvSpPr>
            <a:spLocks noGrp="1"/>
          </p:cNvSpPr>
          <p:nvPr>
            <p:ph type="title"/>
          </p:nvPr>
        </p:nvSpPr>
        <p:spPr>
          <a:xfrm>
            <a:off x="614679" y="548640"/>
            <a:ext cx="4779572" cy="2067705"/>
          </a:xfrm>
        </p:spPr>
        <p:txBody>
          <a:bodyPr anchor="t">
            <a:normAutofit/>
          </a:bodyPr>
          <a:lstStyle/>
          <a:p>
            <a:r>
              <a:rPr lang="pt-BR" dirty="0"/>
              <a:t>Diretrizes</a:t>
            </a:r>
          </a:p>
        </p:txBody>
      </p:sp>
      <p:pic>
        <p:nvPicPr>
          <p:cNvPr id="7" name="Graphic 6" descr="Scales of Justice">
            <a:extLst>
              <a:ext uri="{FF2B5EF4-FFF2-40B4-BE49-F238E27FC236}">
                <a16:creationId xmlns:a16="http://schemas.microsoft.com/office/drawing/2014/main" id="{44321653-97C5-0B84-D107-67F9095A40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520" y="2976281"/>
            <a:ext cx="3333077" cy="3333077"/>
          </a:xfrm>
          <a:prstGeom prst="rect">
            <a:avLst/>
          </a:prstGeom>
        </p:spPr>
      </p:pic>
      <p:sp>
        <p:nvSpPr>
          <p:cNvPr id="3" name="Espaço Reservado para Conteúdo 2">
            <a:extLst>
              <a:ext uri="{FF2B5EF4-FFF2-40B4-BE49-F238E27FC236}">
                <a16:creationId xmlns:a16="http://schemas.microsoft.com/office/drawing/2014/main" id="{43BFAC03-EDCF-1536-74D7-FB7736F59CD9}"/>
              </a:ext>
            </a:extLst>
          </p:cNvPr>
          <p:cNvSpPr>
            <a:spLocks noGrp="1"/>
          </p:cNvSpPr>
          <p:nvPr>
            <p:ph idx="1"/>
          </p:nvPr>
        </p:nvSpPr>
        <p:spPr>
          <a:xfrm>
            <a:off x="6030551" y="548638"/>
            <a:ext cx="5546770" cy="5760721"/>
          </a:xfrm>
        </p:spPr>
        <p:txBody>
          <a:bodyPr anchor="t">
            <a:normAutofit/>
          </a:bodyPr>
          <a:lstStyle/>
          <a:p>
            <a:r>
              <a:rPr lang="pt-BR" sz="1800" b="1" dirty="0"/>
              <a:t>Atuação com autonomia e independência, primando por padrões éticos de imparcialidade, isenção, integridade moral e honestidade. </a:t>
            </a:r>
          </a:p>
          <a:p>
            <a:pPr marL="0" indent="0">
              <a:buNone/>
            </a:pPr>
            <a:r>
              <a:rPr lang="pt-BR" sz="1800" dirty="0"/>
              <a:t>Mesmo estando subordinada administrativamente à Reitoria, tem autonomia para realizar o juízo de admissibilidade, instaurar e conduzir procedimentos investigativos, e instaurar, conduzir e coordenar os processos correcionais.</a:t>
            </a:r>
          </a:p>
          <a:p>
            <a:pPr marL="0" indent="0">
              <a:buNone/>
            </a:pPr>
            <a:endParaRPr lang="pt-BR" sz="1800" dirty="0"/>
          </a:p>
          <a:p>
            <a:r>
              <a:rPr lang="pt-BR" sz="1800" b="1" dirty="0"/>
              <a:t>Priorização da atividade educativa e preventiva no tocante aos aspectos disciplinares.</a:t>
            </a:r>
          </a:p>
          <a:p>
            <a:pPr marL="0" indent="0">
              <a:buNone/>
            </a:pPr>
            <a:r>
              <a:rPr lang="pt-BR" sz="1800" dirty="0"/>
              <a:t>Investir mais na educação sobre questões disciplinares para prevenir infrações;</a:t>
            </a:r>
          </a:p>
          <a:p>
            <a:endParaRPr lang="pt-BR" sz="1800" dirty="0"/>
          </a:p>
          <a:p>
            <a:endParaRPr lang="pt-BR" sz="1800" dirty="0"/>
          </a:p>
        </p:txBody>
      </p:sp>
    </p:spTree>
    <p:extLst>
      <p:ext uri="{BB962C8B-B14F-4D97-AF65-F5344CB8AC3E}">
        <p14:creationId xmlns:p14="http://schemas.microsoft.com/office/powerpoint/2010/main" val="2057308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8B4EA-5918-998F-9E27-98C32C75AC0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4AE8121-46B1-748D-E68A-BA4D9FADC7AC}"/>
              </a:ext>
            </a:extLst>
          </p:cNvPr>
          <p:cNvSpPr>
            <a:spLocks noGrp="1"/>
          </p:cNvSpPr>
          <p:nvPr>
            <p:ph type="title"/>
          </p:nvPr>
        </p:nvSpPr>
        <p:spPr>
          <a:xfrm>
            <a:off x="614679" y="548640"/>
            <a:ext cx="4779572" cy="2067705"/>
          </a:xfrm>
        </p:spPr>
        <p:txBody>
          <a:bodyPr anchor="t">
            <a:normAutofit/>
          </a:bodyPr>
          <a:lstStyle/>
          <a:p>
            <a:r>
              <a:rPr lang="pt-BR" dirty="0"/>
              <a:t>Diretrizes</a:t>
            </a:r>
          </a:p>
        </p:txBody>
      </p:sp>
      <p:pic>
        <p:nvPicPr>
          <p:cNvPr id="7" name="Graphic 6" descr="Scales of Justice">
            <a:extLst>
              <a:ext uri="{FF2B5EF4-FFF2-40B4-BE49-F238E27FC236}">
                <a16:creationId xmlns:a16="http://schemas.microsoft.com/office/drawing/2014/main" id="{4B0E8BEF-EDFC-E88C-2E2E-11E41905BD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520" y="2976281"/>
            <a:ext cx="3333077" cy="3333077"/>
          </a:xfrm>
          <a:prstGeom prst="rect">
            <a:avLst/>
          </a:prstGeom>
        </p:spPr>
      </p:pic>
      <p:sp>
        <p:nvSpPr>
          <p:cNvPr id="3" name="Espaço Reservado para Conteúdo 2">
            <a:extLst>
              <a:ext uri="{FF2B5EF4-FFF2-40B4-BE49-F238E27FC236}">
                <a16:creationId xmlns:a16="http://schemas.microsoft.com/office/drawing/2014/main" id="{D9467500-F66D-DD7C-7CA1-C073039274CB}"/>
              </a:ext>
            </a:extLst>
          </p:cNvPr>
          <p:cNvSpPr>
            <a:spLocks noGrp="1"/>
          </p:cNvSpPr>
          <p:nvPr>
            <p:ph idx="1"/>
          </p:nvPr>
        </p:nvSpPr>
        <p:spPr>
          <a:xfrm>
            <a:off x="6030551" y="548638"/>
            <a:ext cx="5546770" cy="5760721"/>
          </a:xfrm>
        </p:spPr>
        <p:txBody>
          <a:bodyPr anchor="t">
            <a:normAutofit/>
          </a:bodyPr>
          <a:lstStyle/>
          <a:p>
            <a:r>
              <a:rPr lang="pt-BR" sz="1800" b="1" dirty="0"/>
              <a:t>Resolutividade no tratamento e condução das demandas correcionais. </a:t>
            </a:r>
          </a:p>
          <a:p>
            <a:pPr marL="0" indent="0">
              <a:buNone/>
            </a:pPr>
            <a:r>
              <a:rPr lang="pt-BR" sz="1800" dirty="0"/>
              <a:t>Proposição de TACs nos casos que se encaixariam em penalidades de advertência e suspensão até 30 dias.</a:t>
            </a:r>
          </a:p>
          <a:p>
            <a:pPr marL="0" indent="0">
              <a:buNone/>
            </a:pPr>
            <a:endParaRPr lang="pt-BR" sz="1800" dirty="0"/>
          </a:p>
          <a:p>
            <a:r>
              <a:rPr lang="pt-BR" sz="1800" b="1" dirty="0"/>
              <a:t>Garantia da observância do devido processo legal, com destaque ao contraditório e à ampla defesa.</a:t>
            </a:r>
          </a:p>
          <a:p>
            <a:pPr marL="0" indent="0">
              <a:buNone/>
            </a:pPr>
            <a:r>
              <a:rPr lang="pt-BR" sz="1800" dirty="0"/>
              <a:t>Devida capacitação dos servidores que compõem comissões. Apoio técnico e administrativo às Comissões de Apuração, bem como supervisão das apurações, visando a observância do devido processo legal com contraditório e ampla defesa.</a:t>
            </a:r>
          </a:p>
          <a:p>
            <a:endParaRPr lang="pt-BR" sz="1800" dirty="0"/>
          </a:p>
          <a:p>
            <a:endParaRPr lang="pt-BR" sz="1800" dirty="0"/>
          </a:p>
        </p:txBody>
      </p:sp>
    </p:spTree>
    <p:extLst>
      <p:ext uri="{BB962C8B-B14F-4D97-AF65-F5344CB8AC3E}">
        <p14:creationId xmlns:p14="http://schemas.microsoft.com/office/powerpoint/2010/main" val="1013034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7C00953-7CBD-8769-D37D-1B7EAB62080A}"/>
              </a:ext>
            </a:extLst>
          </p:cNvPr>
          <p:cNvSpPr>
            <a:spLocks noGrp="1"/>
          </p:cNvSpPr>
          <p:nvPr>
            <p:ph type="title"/>
          </p:nvPr>
        </p:nvSpPr>
        <p:spPr>
          <a:xfrm>
            <a:off x="5906802" y="603504"/>
            <a:ext cx="5577902" cy="1527048"/>
          </a:xfrm>
        </p:spPr>
        <p:txBody>
          <a:bodyPr anchor="b">
            <a:normAutofit/>
          </a:bodyPr>
          <a:lstStyle/>
          <a:p>
            <a:r>
              <a:rPr lang="pt-BR" dirty="0"/>
              <a:t>Equipe</a:t>
            </a:r>
          </a:p>
        </p:txBody>
      </p:sp>
      <p:pic>
        <p:nvPicPr>
          <p:cNvPr id="7" name="Graphic 6" descr="Usuário">
            <a:extLst>
              <a:ext uri="{FF2B5EF4-FFF2-40B4-BE49-F238E27FC236}">
                <a16:creationId xmlns:a16="http://schemas.microsoft.com/office/drawing/2014/main" id="{C71C04C2-BAE4-871F-B7D2-A95A1242C7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2648" y="1102440"/>
            <a:ext cx="4681506" cy="4681506"/>
          </a:xfrm>
          <a:prstGeom prst="rect">
            <a:avLst/>
          </a:prstGeom>
        </p:spPr>
      </p:pic>
      <p:sp>
        <p:nvSpPr>
          <p:cNvPr id="3" name="Espaço Reservado para Conteúdo 2">
            <a:extLst>
              <a:ext uri="{FF2B5EF4-FFF2-40B4-BE49-F238E27FC236}">
                <a16:creationId xmlns:a16="http://schemas.microsoft.com/office/drawing/2014/main" id="{452EF49C-83EF-F689-14D0-C835EED15404}"/>
              </a:ext>
            </a:extLst>
          </p:cNvPr>
          <p:cNvSpPr>
            <a:spLocks noGrp="1"/>
          </p:cNvSpPr>
          <p:nvPr>
            <p:ph idx="1"/>
          </p:nvPr>
        </p:nvSpPr>
        <p:spPr>
          <a:xfrm>
            <a:off x="5906802" y="2212848"/>
            <a:ext cx="5577902" cy="4096512"/>
          </a:xfrm>
        </p:spPr>
        <p:txBody>
          <a:bodyPr>
            <a:normAutofit/>
          </a:bodyPr>
          <a:lstStyle/>
          <a:p>
            <a:r>
              <a:rPr lang="pt-BR" sz="1800" dirty="0"/>
              <a:t>Ronaldo Parente Cândido – Corregedor</a:t>
            </a:r>
          </a:p>
          <a:p>
            <a:endParaRPr lang="pt-BR" sz="1800" dirty="0"/>
          </a:p>
          <a:p>
            <a:r>
              <a:rPr lang="pt-BR" sz="1800" dirty="0"/>
              <a:t>Adailton Paulo Bastos dos Reis Júnior</a:t>
            </a:r>
            <a:r>
              <a:rPr lang="pt-BR" sz="1800" kern="100" dirty="0">
                <a:effectLst/>
                <a:latin typeface="Aptos" panose="020B0004020202020204" pitchFamily="34" charset="0"/>
                <a:ea typeface="Aptos" panose="020B0004020202020204" pitchFamily="34" charset="0"/>
                <a:cs typeface="Arial" panose="020B0604020202020204" pitchFamily="34" charset="0"/>
              </a:rPr>
              <a:t>.</a:t>
            </a:r>
          </a:p>
          <a:p>
            <a:endParaRPr lang="pt-BR" sz="1800" kern="100" dirty="0">
              <a:effectLst/>
              <a:latin typeface="Aptos" panose="020B0004020202020204" pitchFamily="34" charset="0"/>
              <a:ea typeface="Aptos" panose="020B0004020202020204" pitchFamily="34" charset="0"/>
              <a:cs typeface="Arial" panose="020B0604020202020204" pitchFamily="34" charset="0"/>
            </a:endParaRPr>
          </a:p>
          <a:p>
            <a:r>
              <a:rPr lang="pt-BR" sz="1800" dirty="0"/>
              <a:t>Juliana Rosa Lira</a:t>
            </a:r>
          </a:p>
          <a:p>
            <a:endParaRPr lang="pt-BR" sz="1800" dirty="0"/>
          </a:p>
          <a:p>
            <a:pPr marL="0" indent="0">
              <a:buNone/>
            </a:pPr>
            <a:r>
              <a:rPr lang="pt-BR" sz="1800" dirty="0"/>
              <a:t>Contato: corregedoria@ifrr.edu.br</a:t>
            </a:r>
          </a:p>
        </p:txBody>
      </p:sp>
    </p:spTree>
    <p:extLst>
      <p:ext uri="{BB962C8B-B14F-4D97-AF65-F5344CB8AC3E}">
        <p14:creationId xmlns:p14="http://schemas.microsoft.com/office/powerpoint/2010/main" val="2255207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BB0869A-0BE5-B3E9-F73D-2F3691E4D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C979425-1D0E-2B67-9C27-1D6F2C646ED0}"/>
              </a:ext>
            </a:extLst>
          </p:cNvPr>
          <p:cNvSpPr>
            <a:spLocks noGrp="1"/>
          </p:cNvSpPr>
          <p:nvPr>
            <p:ph type="title"/>
          </p:nvPr>
        </p:nvSpPr>
        <p:spPr>
          <a:xfrm>
            <a:off x="612648" y="1114923"/>
            <a:ext cx="4621553" cy="1360728"/>
          </a:xfrm>
        </p:spPr>
        <p:txBody>
          <a:bodyPr anchor="b">
            <a:normAutofit/>
          </a:bodyPr>
          <a:lstStyle/>
          <a:p>
            <a:r>
              <a:rPr lang="pt-BR" dirty="0"/>
              <a:t>Governança e Integridade</a:t>
            </a:r>
          </a:p>
        </p:txBody>
      </p:sp>
      <p:sp>
        <p:nvSpPr>
          <p:cNvPr id="3" name="Espaço Reservado para Conteúdo 2">
            <a:extLst>
              <a:ext uri="{FF2B5EF4-FFF2-40B4-BE49-F238E27FC236}">
                <a16:creationId xmlns:a16="http://schemas.microsoft.com/office/drawing/2014/main" id="{8BB77BDB-7DF9-A8B3-EA09-DACE377A288A}"/>
              </a:ext>
            </a:extLst>
          </p:cNvPr>
          <p:cNvSpPr>
            <a:spLocks noGrp="1"/>
          </p:cNvSpPr>
          <p:nvPr>
            <p:ph idx="1"/>
          </p:nvPr>
        </p:nvSpPr>
        <p:spPr>
          <a:xfrm>
            <a:off x="612648" y="2584058"/>
            <a:ext cx="4621553" cy="3159018"/>
          </a:xfrm>
        </p:spPr>
        <p:txBody>
          <a:bodyPr>
            <a:normAutofit/>
          </a:bodyPr>
          <a:lstStyle/>
          <a:p>
            <a:pPr marL="0" indent="0" algn="just">
              <a:lnSpc>
                <a:spcPct val="110000"/>
              </a:lnSpc>
              <a:spcAft>
                <a:spcPts val="800"/>
              </a:spcAft>
              <a:buNone/>
            </a:pPr>
            <a:r>
              <a:rPr lang="pt-BR" sz="1500" kern="100" dirty="0">
                <a:effectLst/>
                <a:latin typeface="Aptos" panose="020B0004020202020204" pitchFamily="34" charset="0"/>
                <a:ea typeface="Aptos" panose="020B0004020202020204" pitchFamily="34" charset="0"/>
                <a:cs typeface="Arial" panose="020B0604020202020204" pitchFamily="34" charset="0"/>
              </a:rPr>
              <a:t>No período de 20 a 30 de agosto de 2024, foi realizada a primeira pesquisa interna sobre integridade no IFRR, com o objetivo de coletar dados para auxiliar na melhoria da governança, por meio de ações destinadas a atender as demandas relativas à integridade em todas as unidades do IFRR.</a:t>
            </a:r>
          </a:p>
          <a:p>
            <a:pPr marL="0" indent="0" algn="just">
              <a:lnSpc>
                <a:spcPct val="110000"/>
              </a:lnSpc>
              <a:spcAft>
                <a:spcPts val="800"/>
              </a:spcAft>
              <a:buNone/>
            </a:pPr>
            <a:r>
              <a:rPr lang="pt-BR" sz="1500" kern="100" dirty="0">
                <a:effectLst/>
                <a:latin typeface="Aptos" panose="020B0004020202020204" pitchFamily="34" charset="0"/>
                <a:ea typeface="Aptos" panose="020B0004020202020204" pitchFamily="34" charset="0"/>
                <a:cs typeface="Arial" panose="020B0604020202020204" pitchFamily="34" charset="0"/>
              </a:rPr>
              <a:t>De acordo com a pesquisa, 24% dos respondentes demonstraram interesse no treinamento de Regime Disciplinar, conforme figura ao lado:</a:t>
            </a:r>
          </a:p>
          <a:p>
            <a:pPr>
              <a:lnSpc>
                <a:spcPct val="110000"/>
              </a:lnSpc>
            </a:pPr>
            <a:endParaRPr lang="pt-BR" sz="1500" dirty="0"/>
          </a:p>
        </p:txBody>
      </p:sp>
      <p:pic>
        <p:nvPicPr>
          <p:cNvPr id="4" name="Imagem 3" descr="Gráfico, Gráfico de barras&#10;&#10;O conteúdo gerado por IA pode estar incorreto.">
            <a:extLst>
              <a:ext uri="{FF2B5EF4-FFF2-40B4-BE49-F238E27FC236}">
                <a16:creationId xmlns:a16="http://schemas.microsoft.com/office/drawing/2014/main" id="{5D7E1C4B-1448-2E25-A4D7-572934C68C3F}"/>
              </a:ext>
            </a:extLst>
          </p:cNvPr>
          <p:cNvPicPr>
            <a:picLocks noChangeAspect="1"/>
          </p:cNvPicPr>
          <p:nvPr/>
        </p:nvPicPr>
        <p:blipFill>
          <a:blip r:embed="rId2"/>
          <a:stretch>
            <a:fillRect/>
          </a:stretch>
        </p:blipFill>
        <p:spPr>
          <a:xfrm>
            <a:off x="5691261" y="2020635"/>
            <a:ext cx="5837780" cy="2816729"/>
          </a:xfrm>
          <a:prstGeom prst="rect">
            <a:avLst/>
          </a:prstGeom>
        </p:spPr>
      </p:pic>
    </p:spTree>
    <p:extLst>
      <p:ext uri="{BB962C8B-B14F-4D97-AF65-F5344CB8AC3E}">
        <p14:creationId xmlns:p14="http://schemas.microsoft.com/office/powerpoint/2010/main" val="1210432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DE271AA-B13D-127B-31C2-070146FFF0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16BF1478-CD50-76D8-DBE9-E6BC47DB5867}"/>
              </a:ext>
            </a:extLst>
          </p:cNvPr>
          <p:cNvSpPr>
            <a:spLocks noGrp="1"/>
          </p:cNvSpPr>
          <p:nvPr>
            <p:ph type="title"/>
          </p:nvPr>
        </p:nvSpPr>
        <p:spPr>
          <a:xfrm>
            <a:off x="1017431" y="2264921"/>
            <a:ext cx="3817036" cy="3534717"/>
          </a:xfrm>
        </p:spPr>
        <p:txBody>
          <a:bodyPr anchor="t">
            <a:normAutofit/>
          </a:bodyPr>
          <a:lstStyle/>
          <a:p>
            <a:r>
              <a:rPr lang="pt-BR"/>
              <a:t>Governança e Integridade</a:t>
            </a:r>
          </a:p>
        </p:txBody>
      </p:sp>
      <p:sp>
        <p:nvSpPr>
          <p:cNvPr id="3" name="Espaço Reservado para Conteúdo 2">
            <a:extLst>
              <a:ext uri="{FF2B5EF4-FFF2-40B4-BE49-F238E27FC236}">
                <a16:creationId xmlns:a16="http://schemas.microsoft.com/office/drawing/2014/main" id="{D17BDCA6-D2F2-A062-1EDB-23F03A494EF8}"/>
              </a:ext>
            </a:extLst>
          </p:cNvPr>
          <p:cNvSpPr>
            <a:spLocks noGrp="1"/>
          </p:cNvSpPr>
          <p:nvPr>
            <p:ph idx="1"/>
          </p:nvPr>
        </p:nvSpPr>
        <p:spPr>
          <a:xfrm>
            <a:off x="5520268" y="2242189"/>
            <a:ext cx="4954900" cy="3556000"/>
          </a:xfrm>
        </p:spPr>
        <p:txBody>
          <a:bodyPr>
            <a:normAutofit/>
          </a:bodyPr>
          <a:lstStyle/>
          <a:p>
            <a:pPr marL="0" indent="0" algn="just">
              <a:buNone/>
            </a:pPr>
            <a:r>
              <a:rPr lang="pt-BR" dirty="0"/>
              <a:t>24 % dos servidores do IFRR gostariam de saber o que fazer para serem demitidos. 😊. </a:t>
            </a:r>
          </a:p>
          <a:p>
            <a:pPr marL="0" indent="0" algn="just">
              <a:buNone/>
            </a:pPr>
            <a:endParaRPr lang="pt-BR" dirty="0"/>
          </a:p>
          <a:p>
            <a:pPr marL="0" indent="0" algn="just">
              <a:buNone/>
            </a:pPr>
            <a:r>
              <a:rPr lang="pt-BR" dirty="0"/>
              <a:t>E cá estamos para ensiná-los a alcançar este objetivo, ou quem sabe uma suspensão ou uma advertência.</a:t>
            </a:r>
          </a:p>
        </p:txBody>
      </p:sp>
    </p:spTree>
    <p:extLst>
      <p:ext uri="{BB962C8B-B14F-4D97-AF65-F5344CB8AC3E}">
        <p14:creationId xmlns:p14="http://schemas.microsoft.com/office/powerpoint/2010/main" val="847140435"/>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docProps/app.xml><?xml version="1.0" encoding="utf-8"?>
<Properties xmlns="http://schemas.openxmlformats.org/officeDocument/2006/extended-properties" xmlns:vt="http://schemas.openxmlformats.org/officeDocument/2006/docPropsVTypes">
  <TotalTime>143</TotalTime>
  <Words>2776</Words>
  <Application>Microsoft Office PowerPoint</Application>
  <PresentationFormat>Widescreen</PresentationFormat>
  <Paragraphs>211</Paragraphs>
  <Slides>36</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36</vt:i4>
      </vt:variant>
    </vt:vector>
  </HeadingPairs>
  <TitlesOfParts>
    <vt:vector size="40" baseType="lpstr">
      <vt:lpstr>Aptos</vt:lpstr>
      <vt:lpstr>Arial</vt:lpstr>
      <vt:lpstr>Neue Haas Grotesk Text Pro</vt:lpstr>
      <vt:lpstr>VanillaVTI</vt:lpstr>
      <vt:lpstr>Regime Disciplinar</vt:lpstr>
      <vt:lpstr>A Corregedoria do Instituto Federal de Roraima</vt:lpstr>
      <vt:lpstr>Breve Histórico</vt:lpstr>
      <vt:lpstr>Definição – O que é a Corregedoria.</vt:lpstr>
      <vt:lpstr>Diretrizes</vt:lpstr>
      <vt:lpstr>Diretrizes</vt:lpstr>
      <vt:lpstr>Equipe</vt:lpstr>
      <vt:lpstr>Governança e Integridade</vt:lpstr>
      <vt:lpstr>Governança e Integridade</vt:lpstr>
      <vt:lpstr>Regime Disciplinar – O caminho das pedras</vt:lpstr>
      <vt:lpstr>Regime Disciplinar – o caminho das pedras</vt:lpstr>
      <vt:lpstr>Razões e finalidades das normas disciplinares</vt:lpstr>
      <vt:lpstr>Razões e finalidades das normas disciplinares</vt:lpstr>
      <vt:lpstr>Razões e finalidades das normas disciplinares</vt:lpstr>
      <vt:lpstr>Razões e finalidades das normas disciplinares</vt:lpstr>
      <vt:lpstr>O que é o regime disciplinar?</vt:lpstr>
      <vt:lpstr>Elementos do Regime Disciplinar:</vt:lpstr>
      <vt:lpstr>Responsabilidades</vt:lpstr>
      <vt:lpstr>Deveres (12) – art. 116 </vt:lpstr>
      <vt:lpstr>Deveres (12) – art. 116 </vt:lpstr>
      <vt:lpstr>Proibições – art. 117 (19) e art. 132 (12)</vt:lpstr>
      <vt:lpstr>Proibições – art. 117 (19) e art. 132 (12)</vt:lpstr>
      <vt:lpstr>Proibições – art. 117 (19) e art. 132 (12)</vt:lpstr>
      <vt:lpstr>Proibições – art. 117 (19) e art. 132 (12)</vt:lpstr>
      <vt:lpstr>Proibições – art. 117 (19) e art. 132 (12)</vt:lpstr>
      <vt:lpstr>Proibições – art. 117 (19) e art. 132 (12)</vt:lpstr>
      <vt:lpstr>Proibições – art. 117 (19) e art. 132 (12)</vt:lpstr>
      <vt:lpstr>Penalidades Administrativas</vt:lpstr>
      <vt:lpstr>Advertência – 116 e 117, I a VIII e XIX.</vt:lpstr>
      <vt:lpstr>Suspensão – art. 116 e 117, I a VIII e XIX, e 117, XVII e XVIII</vt:lpstr>
      <vt:lpstr>Demissão – artigos 117 e 132</vt:lpstr>
      <vt:lpstr>Demissão – condutas listadas no art. 117</vt:lpstr>
      <vt:lpstr>Demissão - condutas listadas no art. 132.</vt:lpstr>
      <vt:lpstr>Procedimentos Investigativos</vt:lpstr>
      <vt:lpstr>Processos Correcionais</vt:lpstr>
      <vt:lpstr>Obrigado pela atenção!  corregedoria@ifrr.edu.br  ronaldo.candido@ifrr.edu.br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Ronaldo Parente Cândido</dc:creator>
  <cp:lastModifiedBy>Ronaldo Parente Cândido</cp:lastModifiedBy>
  <cp:revision>4</cp:revision>
  <dcterms:created xsi:type="dcterms:W3CDTF">2025-05-05T09:53:59Z</dcterms:created>
  <dcterms:modified xsi:type="dcterms:W3CDTF">2025-05-05T12:17:55Z</dcterms:modified>
</cp:coreProperties>
</file>