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</p:sldIdLst>
  <p:sldSz cy="43205400" cx="32404050"/>
  <p:notesSz cx="6797675" cy="9928225"/>
  <p:embeddedFontLst>
    <p:embeddedFont>
      <p:font typeface="Gill Sans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  <p:ext uri="GoogleSlidesCustomDataVersion2">
      <go:slidesCustomData xmlns:go="http://customooxmlschemas.google.com/" r:id="rId10" roundtripDataSignature="AMtx7mh9cGd1HYi+cFnBmGssxC5WC0GQ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03AB371-7D24-4076-AEBE-793C33740138}">
  <a:tblStyle styleId="{603AB371-7D24-4076-AEBE-793C33740138}" styleName="Table_0">
    <a:wholeTbl>
      <a:tcTxStyle b="off" i="off">
        <a:font>
          <a:latin typeface="Gill Sans MT"/>
          <a:ea typeface="Gill Sans MT"/>
          <a:cs typeface="Gill Sans M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fill>
          <a:solidFill>
            <a:srgbClr val="E6E6E6"/>
          </a:solidFill>
        </a:fill>
      </a:tcStyle>
    </a:band1H>
    <a:band2H>
      <a:tcTxStyle/>
    </a:band2H>
    <a:band1V>
      <a:tcTxStyle/>
      <a:tcStyle>
        <a:fill>
          <a:solidFill>
            <a:srgbClr val="E6E6E6"/>
          </a:solidFill>
        </a:fill>
      </a:tcStyle>
    </a:band1V>
    <a:band2V>
      <a:tcTxStyle/>
    </a:band2V>
    <a:lastCol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fill>
          <a:solidFill>
            <a:schemeClr val="accent3"/>
          </a:solidFill>
        </a:fill>
      </a:tcStyle>
    </a:lastCol>
    <a:firstCol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fill>
          <a:solidFill>
            <a:schemeClr val="accent3"/>
          </a:solidFill>
        </a:fill>
      </a:tcStyle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lt1"/>
          </a:solidFill>
        </a:fill>
      </a:tcStyle>
    </a:lastRow>
    <a:seCell>
      <a:tcTxStyle b="on" i="off">
        <a:font>
          <a:latin typeface="Gill Sans MT"/>
          <a:ea typeface="Gill Sans MT"/>
          <a:cs typeface="Gill Sans MT"/>
        </a:font>
        <a:schemeClr val="dk1"/>
      </a:tcTxStyle>
    </a:seCell>
    <a:swCell>
      <a:tcTxStyle b="on" i="off">
        <a:font>
          <a:latin typeface="Gill Sans MT"/>
          <a:ea typeface="Gill Sans MT"/>
          <a:cs typeface="Gill Sans MT"/>
        </a:font>
        <a:schemeClr val="dk1"/>
      </a:tcTxStyle>
    </a:swCell>
    <a:firstRow>
      <a:tcTxStyle b="on" i="off">
        <a:font>
          <a:latin typeface="Gill Sans MT"/>
          <a:ea typeface="Gill Sans MT"/>
          <a:cs typeface="Gill Sans MT"/>
        </a:font>
        <a:schemeClr val="lt1"/>
      </a:tcTxStyle>
      <a:tcStyle>
        <a:tcBdr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3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8" orient="horz"/>
        <p:guide pos="1020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0" Type="http://customschemas.google.com/relationships/presentationmetadata" Target="metadata"/><Relationship Id="rId9" Type="http://schemas.openxmlformats.org/officeDocument/2006/relationships/font" Target="fonts/Gill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Gill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3150" y="744600"/>
            <a:ext cx="4532000" cy="3723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:notes"/>
          <p:cNvSpPr txBox="1"/>
          <p:nvPr>
            <p:ph idx="1" type="body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1:notes"/>
          <p:cNvSpPr/>
          <p:nvPr>
            <p:ph idx="2" type="sldImg"/>
          </p:nvPr>
        </p:nvSpPr>
        <p:spPr>
          <a:xfrm>
            <a:off x="1133150" y="744600"/>
            <a:ext cx="4532000" cy="3723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3"/>
          <p:cNvSpPr txBox="1"/>
          <p:nvPr>
            <p:ph idx="1" type="body"/>
          </p:nvPr>
        </p:nvSpPr>
        <p:spPr>
          <a:xfrm>
            <a:off x="1620838" y="10080625"/>
            <a:ext cx="29162375" cy="28514675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idx="1" type="body"/>
          </p:nvPr>
        </p:nvSpPr>
        <p:spPr>
          <a:xfrm>
            <a:off x="1620838" y="10080625"/>
            <a:ext cx="29162375" cy="28514675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Autofit/>
          </a:bodyPr>
          <a:lstStyle>
            <a:lvl1pPr indent="-1187450" lvl="0" marL="457200" marR="0" rtl="0" algn="l"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Char char="•"/>
              <a:defRPr b="0" i="0" sz="151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1066800" lvl="1" marL="914400" marR="0" rtl="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Font typeface="Arial"/>
              <a:buChar char="–"/>
              <a:defRPr b="0" i="0" sz="1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946150" lvl="2" marL="1371600" marR="0" rtl="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Char char="•"/>
              <a:defRPr b="0" i="0" sz="113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831850" lvl="3" marL="18288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–"/>
              <a:defRPr b="0" i="0" sz="9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831850" lvl="4" marL="22860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b="0" i="0" sz="9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831850" lvl="5" marL="27432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b="0" i="0" sz="9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831850" lvl="6" marL="32004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b="0" i="0" sz="9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831850" lvl="7" marL="36576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b="0" i="0" sz="9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831850" lvl="8" marL="41148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b="0" i="0" sz="9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pic>
        <p:nvPicPr>
          <p:cNvPr id="7" name="Google Shape;7;p2" title="Cabeçalho.png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32404050" cy="598082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jp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"/>
          <p:cNvSpPr txBox="1"/>
          <p:nvPr/>
        </p:nvSpPr>
        <p:spPr>
          <a:xfrm>
            <a:off x="946662" y="8911672"/>
            <a:ext cx="30545100" cy="11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3425" lIns="86850" spcFirstLastPara="1" rIns="86850" wrap="square" tIns="43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Laylson da Silva Borges</a:t>
            </a:r>
            <a:r>
              <a:rPr b="1" baseline="30000" i="1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i="1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Rangel Nascimento Duarte</a:t>
            </a:r>
            <a:r>
              <a:rPr b="1" baseline="30000" i="1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i="1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Rodrigo Luiz Neves Barros</a:t>
            </a:r>
            <a:r>
              <a:rPr b="1" baseline="30000" i="1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1" baseline="30000" i="1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1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1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Professor do IFRR/Campus Amajari. E-mail: laylson.borges@ifrr.edu.br; </a:t>
            </a:r>
            <a:r>
              <a:rPr b="0" baseline="30000" i="1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1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Bolsista do PBAEX - IFRR/Campus Amajari; </a:t>
            </a:r>
            <a:r>
              <a:rPr b="0" baseline="30000" i="1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1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Professor do IFRR/Campus Amajari.</a:t>
            </a:r>
            <a:endParaRPr b="0" i="1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 txBox="1"/>
          <p:nvPr/>
        </p:nvSpPr>
        <p:spPr>
          <a:xfrm>
            <a:off x="983672" y="6799751"/>
            <a:ext cx="30436800" cy="19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950" lIns="91900" spcFirstLastPara="1" rIns="91900" wrap="square" tIns="45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(FONTE ARIAL 60, CENTRALIZADO, EM NEGRITO, COM LETRAS MAIÚSCULAS E ESPAÇAMENTO SIMPLES)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360265" y="12192194"/>
            <a:ext cx="15408300" cy="42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introdução deve conter a fundamentação teórica para a pesquisa, apresentar as fronteiras da ciência relacionadas ao tema e as lacunas não respondidas, visando uma breve apresentação do trabalho.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texto deve ser justificado, com fonte Arial 32, espaçamento entre linhas de    1,5 cm e recuo da primeira linha de 1,5 cm.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361701" y="19263781"/>
            <a:ext cx="154083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 ser apresentado, neste tópico, o objetivo geral do trabalho. O texto deve ser justificado, com fonte Arial 32, espaçamento entre linhas de 1,5 cm e recuo da primeira linha de 1,5 cm.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361703" y="24975447"/>
            <a:ext cx="15408300" cy="116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metodologia deve conter informações relevantes para o entendimento das etapas da pesquisa; Deve apresentar o resumo dos materiais utilizados e os métodos executados para obtenção dos resultados. Neste tópico deve constar o local de execução da pesquisa, informações metodológicas detalhadas e as análises estatísticas aplicadas aos dados. O uso de figuras, tabelas e/ou fluxogramas são permitidos para esclarecimentos das etapas.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texto deve ser justificado, com fonte Arial 32, espaçamento entre linhas de    1,5 cm e recuo da primeira linha de 1,5 cm. O título da figura deve estar centralizado, com fonte Arial 28, posicionado abaixo da figura, em ordem sequencial e com algarismos arábicos.O título de tabela deve ser centralizado, com fonte Arial 28, posicionado acima da tabela, em ordem sequencial e com algarismos arábicos. Em caso de figuras e tabelas não produzidas pelos autores do trabalho, é necessário referenciar a pesquisa com Fonte Arial 20 e posicionamento abaixo da ilustração.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 txBox="1"/>
          <p:nvPr/>
        </p:nvSpPr>
        <p:spPr>
          <a:xfrm>
            <a:off x="16634073" y="12195612"/>
            <a:ext cx="15408300" cy="72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 resultados da pesquisa (parciais ou totais) podem ser apresentados utilizando figuras e tabelas. 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texto deve ser justificado, com fonte Arial 32, espaçamento entre linhas de    1,5 cm e recuo da primeira linha de 1,5 cm.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título da figura deve estar centralizado, com fonte Arial 28, posicionado abaixo da figura, em ordem sequencial e com algarismos arábicos. O título de tabela deve ser centralizado, com fonte Arial 28, posicionado acima da tabela, em ordem sequencial e com algarismos arábicos. Em caso de figuras e tabelas não produzidas pelos autores do trabalho, é necessário referenciar a pesquisa com Fonte Arial 20 e posicionamento abaixo da ilustração.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16635509" y="32277872"/>
            <a:ext cx="154083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conclusão deve ser clara, sucinta e responder o objetivo geral do trabalho.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texto deve ser justificado, com fonte Arial 32, espaçamento entre linhas de   1,5 cm e recuo da primeira linha de 1,5 cm.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 txBox="1"/>
          <p:nvPr/>
        </p:nvSpPr>
        <p:spPr>
          <a:xfrm>
            <a:off x="16672560" y="34766924"/>
            <a:ext cx="149436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Todos os textos de outros autores citados no </a:t>
            </a:r>
            <a:r>
              <a:rPr b="0" i="1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banner</a:t>
            </a: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devem ser referenciados. 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texto deve ser justificado, com fonte Arial 32, espaçamento entre linhas de   1,5 cm e recuo da primeira linha de 1,5 cm. As referências devem obedecer as normas da ABNT (NBR 6023).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 txBox="1"/>
          <p:nvPr/>
        </p:nvSpPr>
        <p:spPr>
          <a:xfrm>
            <a:off x="17408795" y="25782165"/>
            <a:ext cx="13609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Figura 2 -  Domicílios em que havia utilização da internet (%) em 2017.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 txBox="1"/>
          <p:nvPr/>
        </p:nvSpPr>
        <p:spPr>
          <a:xfrm>
            <a:off x="16383345" y="26802266"/>
            <a:ext cx="15369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Tabela 1 - Quantitativo de cursos de nível médio e superior ofertados pelos </a:t>
            </a:r>
            <a:r>
              <a:rPr b="0" i="1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Campi</a:t>
            </a:r>
            <a:r>
              <a:rPr b="0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IFRR.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" name="Google Shape;24;p1"/>
          <p:cNvGraphicFramePr/>
          <p:nvPr/>
        </p:nvGraphicFramePr>
        <p:xfrm>
          <a:off x="19298369" y="27476268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{603AB371-7D24-4076-AEBE-793C33740138}</a:tableStyleId>
              </a:tblPr>
              <a:tblGrid>
                <a:gridCol w="2020400"/>
                <a:gridCol w="1386075"/>
                <a:gridCol w="2936625"/>
                <a:gridCol w="3576800"/>
              </a:tblGrid>
              <a:tr h="492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Nível Médio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Nível Superior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>
                    <a:solidFill>
                      <a:schemeClr val="lt1"/>
                    </a:solidFill>
                  </a:tcPr>
                </a:tc>
              </a:tr>
              <a:tr h="492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CBV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</a:tr>
              <a:tr h="492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CNP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</a:tr>
              <a:tr h="492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CAM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</a:tr>
              <a:tr h="37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CBVZO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</a:tr>
              <a:tr h="492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CAB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b="0" i="0" sz="2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b"/>
                </a:tc>
              </a:tr>
            </a:tbl>
          </a:graphicData>
        </a:graphic>
      </p:graphicFrame>
      <p:sp>
        <p:nvSpPr>
          <p:cNvPr id="25" name="Google Shape;25;p1"/>
          <p:cNvSpPr txBox="1"/>
          <p:nvPr/>
        </p:nvSpPr>
        <p:spPr>
          <a:xfrm>
            <a:off x="400414" y="11138614"/>
            <a:ext cx="15369600" cy="831000"/>
          </a:xfrm>
          <a:prstGeom prst="rect">
            <a:avLst/>
          </a:prstGeom>
          <a:solidFill>
            <a:srgbClr val="2962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 txBox="1"/>
          <p:nvPr/>
        </p:nvSpPr>
        <p:spPr>
          <a:xfrm>
            <a:off x="16672786" y="11115492"/>
            <a:ext cx="15369600" cy="831000"/>
          </a:xfrm>
          <a:prstGeom prst="rect">
            <a:avLst/>
          </a:prstGeom>
          <a:solidFill>
            <a:srgbClr val="2962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 E DISCUSSÃO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 txBox="1"/>
          <p:nvPr/>
        </p:nvSpPr>
        <p:spPr>
          <a:xfrm>
            <a:off x="398978" y="18206783"/>
            <a:ext cx="15369600" cy="831000"/>
          </a:xfrm>
          <a:prstGeom prst="rect">
            <a:avLst/>
          </a:prstGeom>
          <a:solidFill>
            <a:srgbClr val="2962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 txBox="1"/>
          <p:nvPr/>
        </p:nvSpPr>
        <p:spPr>
          <a:xfrm>
            <a:off x="400414" y="23721857"/>
            <a:ext cx="15369600" cy="831000"/>
          </a:xfrm>
          <a:prstGeom prst="rect">
            <a:avLst/>
          </a:prstGeom>
          <a:solidFill>
            <a:srgbClr val="2962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 txBox="1"/>
          <p:nvPr/>
        </p:nvSpPr>
        <p:spPr>
          <a:xfrm>
            <a:off x="16706081" y="31245394"/>
            <a:ext cx="15369600" cy="831000"/>
          </a:xfrm>
          <a:prstGeom prst="rect">
            <a:avLst/>
          </a:prstGeom>
          <a:solidFill>
            <a:srgbClr val="2962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 txBox="1"/>
          <p:nvPr/>
        </p:nvSpPr>
        <p:spPr>
          <a:xfrm>
            <a:off x="20554351" y="24672430"/>
            <a:ext cx="7601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Fonte: Instituto Brasileiro de Geografia e Estatística (IBGE, 2017).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"/>
          <p:cNvSpPr txBox="1"/>
          <p:nvPr/>
        </p:nvSpPr>
        <p:spPr>
          <a:xfrm>
            <a:off x="22322705" y="30439759"/>
            <a:ext cx="533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Fonte: www.ifrr.edu.br (2018).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"/>
          <p:cNvSpPr txBox="1"/>
          <p:nvPr/>
        </p:nvSpPr>
        <p:spPr>
          <a:xfrm>
            <a:off x="16706081" y="38477286"/>
            <a:ext cx="15369600" cy="831000"/>
          </a:xfrm>
          <a:prstGeom prst="rect">
            <a:avLst/>
          </a:prstGeom>
          <a:solidFill>
            <a:srgbClr val="2962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AGRADECIMENTOS (Opcional)</a:t>
            </a:r>
            <a:endParaRPr b="1"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 txBox="1"/>
          <p:nvPr/>
        </p:nvSpPr>
        <p:spPr>
          <a:xfrm>
            <a:off x="16635509" y="39486644"/>
            <a:ext cx="154083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texto deve ser justificado, com fonte Arial 32, espaçamento entre linhas de   1,5 cm e recuo da primeira linha de 1,5 cm.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3975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São permitidos o uso de logotipos, exemplo: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" name="Google Shape;34;p1"/>
          <p:cNvGrpSpPr/>
          <p:nvPr/>
        </p:nvGrpSpPr>
        <p:grpSpPr>
          <a:xfrm>
            <a:off x="1870995" y="36851061"/>
            <a:ext cx="12008120" cy="4454220"/>
            <a:chOff x="0" y="0"/>
            <a:chExt cx="12008120" cy="4454220"/>
          </a:xfrm>
        </p:grpSpPr>
        <p:sp>
          <p:nvSpPr>
            <p:cNvPr id="35" name="Google Shape;35;p1"/>
            <p:cNvSpPr/>
            <p:nvPr/>
          </p:nvSpPr>
          <p:spPr>
            <a:xfrm>
              <a:off x="0" y="0"/>
              <a:ext cx="3924222" cy="4454220"/>
            </a:xfrm>
            <a:prstGeom prst="roundRect">
              <a:avLst>
                <a:gd fmla="val 10000" name="adj"/>
              </a:avLst>
            </a:prstGeom>
            <a:solidFill>
              <a:srgbClr val="7E61A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 txBox="1"/>
            <p:nvPr/>
          </p:nvSpPr>
          <p:spPr>
            <a:xfrm>
              <a:off x="0" y="0"/>
              <a:ext cx="3924222" cy="4454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7575" lIns="227575" spcFirstLastPara="1" rIns="227575" wrap="square" tIns="227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910"/>
                </a:spcBef>
                <a:spcAft>
                  <a:spcPts val="0"/>
                </a:spcAft>
                <a:buNone/>
              </a:pPr>
              <a:r>
                <a:t/>
              </a:r>
              <a:endParaRPr b="0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910"/>
                </a:spcBef>
                <a:spcAft>
                  <a:spcPts val="0"/>
                </a:spcAft>
                <a:buNone/>
              </a:pPr>
              <a:r>
                <a:rPr b="0" lang="pt-BR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Amostras</a:t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1247744" y="543038"/>
              <a:ext cx="1483255" cy="1483255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-25999" r="-25999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 txBox="1"/>
            <p:nvPr/>
          </p:nvSpPr>
          <p:spPr>
            <a:xfrm>
              <a:off x="1247744" y="543038"/>
              <a:ext cx="1483255" cy="14832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4041949" y="0"/>
              <a:ext cx="3924222" cy="4454220"/>
            </a:xfrm>
            <a:prstGeom prst="roundRect">
              <a:avLst>
                <a:gd fmla="val 10000" name="adj"/>
              </a:avLst>
            </a:prstGeom>
            <a:solidFill>
              <a:srgbClr val="5666B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 txBox="1"/>
            <p:nvPr/>
          </p:nvSpPr>
          <p:spPr>
            <a:xfrm>
              <a:off x="4041949" y="0"/>
              <a:ext cx="3924222" cy="4454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7575" lIns="227575" spcFirstLastPara="1" rIns="227575" wrap="square" tIns="227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910"/>
                </a:spcBef>
                <a:spcAft>
                  <a:spcPts val="0"/>
                </a:spcAft>
                <a:buNone/>
              </a:pPr>
              <a:r>
                <a:t/>
              </a:r>
              <a:endParaRPr b="0" sz="4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575"/>
                </a:spcBef>
                <a:spcAft>
                  <a:spcPts val="0"/>
                </a:spcAft>
                <a:buNone/>
              </a:pPr>
              <a:r>
                <a:rPr b="0" lang="pt-BR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Equipamento utilizado</a:t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5262432" y="543038"/>
              <a:ext cx="1483255" cy="1483255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-3000" l="0" r="0" t="-300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 txBox="1"/>
            <p:nvPr/>
          </p:nvSpPr>
          <p:spPr>
            <a:xfrm>
              <a:off x="5262432" y="543038"/>
              <a:ext cx="1483255" cy="14832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8083898" y="0"/>
              <a:ext cx="3924222" cy="4454220"/>
            </a:xfrm>
            <a:prstGeom prst="roundRect">
              <a:avLst>
                <a:gd fmla="val 10000" name="adj"/>
              </a:avLst>
            </a:prstGeom>
            <a:solidFill>
              <a:srgbClr val="4AACC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 txBox="1"/>
            <p:nvPr/>
          </p:nvSpPr>
          <p:spPr>
            <a:xfrm>
              <a:off x="8083898" y="0"/>
              <a:ext cx="3924222" cy="4454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7575" lIns="227575" spcFirstLastPara="1" rIns="227575" wrap="square" tIns="2275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910"/>
                </a:spcBef>
                <a:spcAft>
                  <a:spcPts val="0"/>
                </a:spcAft>
                <a:buNone/>
              </a:pPr>
              <a:r>
                <a:t/>
              </a:r>
              <a:endParaRPr b="0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910"/>
                </a:spcBef>
                <a:spcAft>
                  <a:spcPts val="0"/>
                </a:spcAft>
                <a:buNone/>
              </a:pPr>
              <a:r>
                <a:rPr b="0" lang="pt-BR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Espectros obtidos</a:t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9304381" y="543038"/>
              <a:ext cx="1483255" cy="1483255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-10000" r="-1000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 txBox="1"/>
            <p:nvPr/>
          </p:nvSpPr>
          <p:spPr>
            <a:xfrm>
              <a:off x="9304381" y="543038"/>
              <a:ext cx="1483255" cy="14832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480325" y="3786087"/>
              <a:ext cx="11047470" cy="66813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D7D2D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 txBox="1"/>
            <p:nvPr/>
          </p:nvSpPr>
          <p:spPr>
            <a:xfrm>
              <a:off x="480325" y="3786087"/>
              <a:ext cx="11047470" cy="6681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1942490" y="0"/>
              <a:ext cx="39242" cy="267253"/>
            </a:xfrm>
            <a:prstGeom prst="roundRect">
              <a:avLst>
                <a:gd fmla="val 10000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 txBox="1"/>
            <p:nvPr/>
          </p:nvSpPr>
          <p:spPr>
            <a:xfrm>
              <a:off x="1942490" y="0"/>
              <a:ext cx="39242" cy="2672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3924222" y="2227110"/>
              <a:ext cx="117727" cy="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 txBox="1"/>
            <p:nvPr/>
          </p:nvSpPr>
          <p:spPr>
            <a:xfrm>
              <a:off x="3924222" y="2227110"/>
              <a:ext cx="117727" cy="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5984439" y="0"/>
              <a:ext cx="39242" cy="267253"/>
            </a:xfrm>
            <a:prstGeom prst="roundRect">
              <a:avLst>
                <a:gd fmla="val 10000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 txBox="1"/>
            <p:nvPr/>
          </p:nvSpPr>
          <p:spPr>
            <a:xfrm>
              <a:off x="5984439" y="0"/>
              <a:ext cx="39242" cy="2672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7966171" y="2227110"/>
              <a:ext cx="117727" cy="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 txBox="1"/>
            <p:nvPr/>
          </p:nvSpPr>
          <p:spPr>
            <a:xfrm>
              <a:off x="7966171" y="2227110"/>
              <a:ext cx="117727" cy="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10026388" y="0"/>
              <a:ext cx="39242" cy="267253"/>
            </a:xfrm>
            <a:prstGeom prst="roundRect">
              <a:avLst>
                <a:gd fmla="val 10000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 txBox="1"/>
            <p:nvPr/>
          </p:nvSpPr>
          <p:spPr>
            <a:xfrm>
              <a:off x="10026388" y="0"/>
              <a:ext cx="39242" cy="2672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1"/>
          <p:cNvSpPr txBox="1"/>
          <p:nvPr/>
        </p:nvSpPr>
        <p:spPr>
          <a:xfrm>
            <a:off x="72233" y="41417061"/>
            <a:ext cx="1540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53975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Figura 1 - Etapas do processo de obtenção dos dados espectrais.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162465" y="20186982"/>
            <a:ext cx="8211375" cy="446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422678" y="41139331"/>
            <a:ext cx="2016126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2025-11-03T14:16:00Z</dcterms:created>
  <dc:creator>Baronso Lucena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6CF25F78721E4EB2969E2D8C6A915933_12</vt:lpwstr>
  </property>
  <property fmtid="{D5CDD505-2E9C-101B-9397-08002B2CF9AE}" pid="3" name="KSOProductBuildVer">
    <vt:lpwstr>1046-12.1.0.28485</vt:lpwstr>
  </property>
</Properties>
</file>